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40"/>
  </p:notesMasterIdLst>
  <p:sldIdLst>
    <p:sldId id="300" r:id="rId3"/>
    <p:sldId id="323" r:id="rId4"/>
    <p:sldId id="302" r:id="rId5"/>
    <p:sldId id="259" r:id="rId6"/>
    <p:sldId id="354" r:id="rId7"/>
    <p:sldId id="303" r:id="rId8"/>
    <p:sldId id="386" r:id="rId9"/>
    <p:sldId id="387" r:id="rId10"/>
    <p:sldId id="388" r:id="rId11"/>
    <p:sldId id="389" r:id="rId12"/>
    <p:sldId id="304" r:id="rId13"/>
    <p:sldId id="341" r:id="rId14"/>
    <p:sldId id="320" r:id="rId15"/>
    <p:sldId id="322" r:id="rId16"/>
    <p:sldId id="321" r:id="rId17"/>
    <p:sldId id="317" r:id="rId18"/>
    <p:sldId id="316" r:id="rId19"/>
    <p:sldId id="379" r:id="rId20"/>
    <p:sldId id="380" r:id="rId21"/>
    <p:sldId id="381" r:id="rId22"/>
    <p:sldId id="382" r:id="rId23"/>
    <p:sldId id="357" r:id="rId24"/>
    <p:sldId id="356" r:id="rId25"/>
    <p:sldId id="391" r:id="rId26"/>
    <p:sldId id="344" r:id="rId27"/>
    <p:sldId id="319" r:id="rId28"/>
    <p:sldId id="355" r:id="rId29"/>
    <p:sldId id="358" r:id="rId30"/>
    <p:sldId id="359" r:id="rId31"/>
    <p:sldId id="318" r:id="rId32"/>
    <p:sldId id="315" r:id="rId33"/>
    <p:sldId id="390" r:id="rId34"/>
    <p:sldId id="362" r:id="rId35"/>
    <p:sldId id="363" r:id="rId36"/>
    <p:sldId id="364" r:id="rId37"/>
    <p:sldId id="365" r:id="rId38"/>
    <p:sldId id="392"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82" autoAdjust="0"/>
    <p:restoredTop sz="86355" autoAdjust="0"/>
  </p:normalViewPr>
  <p:slideViewPr>
    <p:cSldViewPr snapToGrid="0">
      <p:cViewPr varScale="1">
        <p:scale>
          <a:sx n="71" d="100"/>
          <a:sy n="71" d="100"/>
        </p:scale>
        <p:origin x="1126" y="26"/>
      </p:cViewPr>
      <p:guideLst/>
    </p:cSldViewPr>
  </p:slid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10/10/2018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portal.azure.com/#create/Microsoft.Template/uri/https%3A%2F%2Fraw.githubusercontent.com%2FAzure%2Fazure-quickstart-templates%2Fmaster%2Fsap-3-tier-marketplace-image-multi-sid-db%2Fazuredeploy.json"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431A5A-EE56-4DC6-BDEA-58C108574C92}" type="slidenum">
              <a:rPr lang="en-US" smtClean="0"/>
              <a:t>10</a:t>
            </a:fld>
            <a:endParaRPr lang="en-US" dirty="0"/>
          </a:p>
        </p:txBody>
      </p:sp>
    </p:spTree>
    <p:extLst>
      <p:ext uri="{BB962C8B-B14F-4D97-AF65-F5344CB8AC3E}">
        <p14:creationId xmlns:p14="http://schemas.microsoft.com/office/powerpoint/2010/main" val="2405775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28726259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Let us start with the Business Warehouse on HANA implemented by using Azure virtual machines without High Availability provisions</a:t>
            </a:r>
          </a:p>
          <a:p>
            <a:r>
              <a:rPr lang="en-US" sz="1200" kern="1200" dirty="0">
                <a:solidFill>
                  <a:schemeClr val="tx1"/>
                </a:solidFill>
                <a:effectLst/>
                <a:latin typeface="+mn-lt"/>
                <a:ea typeface="+mn-ea"/>
                <a:cs typeface="+mn-cs"/>
              </a:rPr>
              <a:t>As you can see, we have a cross premises scenario, with the customer’s on-premises corporate network and an Azure datacenter in the East US region. The customer has already standard storage, which will allow us to also deploy the authentication, backup, and monitoring infrastructure.</a:t>
            </a:r>
          </a:p>
          <a:p>
            <a:r>
              <a:rPr lang="en-US" sz="1200" kern="1200" dirty="0">
                <a:solidFill>
                  <a:schemeClr val="tx1"/>
                </a:solidFill>
                <a:effectLst/>
                <a:latin typeface="+mn-lt"/>
                <a:ea typeface="+mn-ea"/>
                <a:cs typeface="+mn-cs"/>
              </a:rPr>
              <a:t>For cross-premises connectivity, we leverage the MPLS-based ExpressRoute circuit that already exists between the customer’s network and a virtual network in the US East Azure region. This will allow us to extend our on-premises Active Directory by deploying Azure virtual machines and promoting them to become additional domain controllers in the existing on-premises domain. </a:t>
            </a:r>
          </a:p>
          <a:p>
            <a:r>
              <a:rPr lang="en-US" sz="1200" kern="1200" dirty="0">
                <a:solidFill>
                  <a:schemeClr val="tx1"/>
                </a:solidFill>
                <a:effectLst/>
                <a:latin typeface="+mn-lt"/>
                <a:ea typeface="+mn-ea"/>
                <a:cs typeface="+mn-cs"/>
              </a:rPr>
              <a:t>We start by deploying a M128s size VM that will serve the role of the HANA DB production server and provision premium storage managed disks to contain the HANA data files, log files and shared (install) directory. We size storage according to our customer requirements and </a:t>
            </a:r>
            <a:r>
              <a:rPr lang="en-US" sz="1200" u="sng" kern="1200" dirty="0">
                <a:solidFill>
                  <a:schemeClr val="tx1"/>
                </a:solidFill>
                <a:effectLst/>
                <a:latin typeface="+mn-lt"/>
                <a:ea typeface="+mn-ea"/>
                <a:cs typeface="+mn-cs"/>
              </a:rPr>
              <a:t>following TDI/storage best practice</a:t>
            </a:r>
            <a:r>
              <a:rPr lang="en-US" sz="1200" kern="1200" dirty="0">
                <a:solidFill>
                  <a:schemeClr val="tx1"/>
                </a:solidFill>
                <a:effectLst/>
                <a:latin typeface="+mn-lt"/>
                <a:ea typeface="+mn-ea"/>
                <a:cs typeface="+mn-cs"/>
              </a:rPr>
              <a:t>, with 2 x P30 disks for data files (Sizedata = 1 x RAM), each providing 1 TB of storage and 5,000 IOPS, striped yielding the a total of 2TB capacity, 400MB/s throughput and 10,000 IOPS. We also add four P10 disks, striped to facilitate 512 GB capacity, 400MB/s throughput and 2000 IOPS - sufficient to accommodate the HANA log files. Finally, we deploy 1 x P30 disk for the HANA shared/install directory. With the HANA DB virtual machine in place, we next provision a pair of virtual machines that will serve as the ASCS and the application server. According to customer requirements, the Business Warehouse application servers must be able to handle about 10,000 SAPS. Two D12v2s are rated at 6,680 each, giving us total of 13,360 SAPS. You might want to verify that these ratings yield the application severs operating at acceptable utilization levels, since some of the ratings represent SAPS at close to 100% server utilization. However, for the most part, this applies to scenarios that involve two tier architecture or the database tier in the three-tier architecture, which is not the case here. </a:t>
            </a:r>
          </a:p>
          <a:p>
            <a:r>
              <a:rPr lang="en-US" sz="1200" kern="1200" dirty="0">
                <a:solidFill>
                  <a:schemeClr val="tx1"/>
                </a:solidFill>
                <a:effectLst/>
                <a:latin typeface="+mn-lt"/>
                <a:ea typeface="+mn-ea"/>
                <a:cs typeface="+mn-cs"/>
              </a:rPr>
              <a:t>We also use a M128s and a pair of E32v3s to build a two-tier QA, development and test environment. QA is a built as a database copy of PRD, therefore the following disks are attached, two P30s (data), four P10 (log) and one P30 shared(install). For DEV &amp; TSTS - 2 P10s (data), 1 P10 (log), 2 P10 (shared)</a:t>
            </a:r>
          </a:p>
          <a:p>
            <a:r>
              <a:rPr lang="en-US" sz="1200" kern="1200" dirty="0">
                <a:solidFill>
                  <a:schemeClr val="tx1"/>
                </a:solidFill>
                <a:effectLst/>
                <a:latin typeface="+mn-lt"/>
                <a:ea typeface="+mn-ea"/>
                <a:cs typeface="+mn-cs"/>
              </a:rPr>
              <a:t>Next, we implement a couple of Azure virtual machines to provide backup and monitoring functionality. The backup VM supports premium storage, which provides high performance and sufficient capacity with two P30 disks. For long term backups, we offload content of the local disks on the backup server to the Azure Backup vault.</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98256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here is detailed pricing information representing our first proposed solution. The bulk of charges is associated with the networking and compute components. More specifically, they include the cost of ExpressRoute unlimited data plan at 500 Mbps and the cost of the production HANA DB M128s virtual machine running on 24-7 basis. </a:t>
            </a:r>
          </a:p>
          <a:p>
            <a:r>
              <a:rPr lang="en-US" sz="1200" kern="1200" dirty="0">
                <a:solidFill>
                  <a:schemeClr val="tx1"/>
                </a:solidFill>
                <a:effectLst/>
                <a:latin typeface="+mn-lt"/>
                <a:ea typeface="+mn-ea"/>
                <a:cs typeface="+mn-cs"/>
              </a:rPr>
              <a:t>The remaining costs include the compute components that constitute the SAP application tier and the infrastructure of our production environment, as well as compute components of the dev/test and QA environments. In addition, we need to account for the premium storage implemented across both the production and non-production virtual machines. Keep in mind that it is a monthly cost that does not depend on the usage patterns. We also have to take into account the cost of backup, which factors in the number of protected instances and the projected amount of occupied space.</a:t>
            </a:r>
          </a:p>
          <a:p>
            <a:r>
              <a:rPr lang="en-US" sz="1200" kern="1200" dirty="0">
                <a:solidFill>
                  <a:schemeClr val="tx1"/>
                </a:solidFill>
                <a:effectLst/>
                <a:latin typeface="+mn-lt"/>
                <a:ea typeface="+mn-ea"/>
                <a:cs typeface="+mn-cs"/>
              </a:rPr>
              <a:t>Note that the current slide does not take into account licensing costs, ExpressRoute telco charges, pricing of the Microsoft Premier Support which is required when deploying SAP production solutions in Azure, and any managed services.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8400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Now let us extend our first solution by incorporating high availability provisions. To accomplish this, we deploy another M128s virtual machine in the same availability set as the first HANA DB virtual machine and set up HANA system replication between the two. </a:t>
            </a:r>
          </a:p>
          <a:p>
            <a:r>
              <a:rPr lang="en-US" sz="1200" kern="1200" dirty="0">
                <a:solidFill>
                  <a:schemeClr val="tx1"/>
                </a:solidFill>
                <a:effectLst/>
                <a:latin typeface="+mn-lt"/>
                <a:ea typeface="+mn-ea"/>
                <a:cs typeface="+mn-cs"/>
              </a:rPr>
              <a:t>We also deploy a pair of virtual machines into the application tier and use Windows Failover clustering with shared storage emulated by SIOS Datakeeper to provide high-availability of the ASCS components. We also provide high availability by virtue of having two application servers in the same availability set. </a:t>
            </a:r>
          </a:p>
          <a:p>
            <a:r>
              <a:rPr lang="en-US" sz="1200" kern="1200" dirty="0">
                <a:solidFill>
                  <a:schemeClr val="tx1"/>
                </a:solidFill>
                <a:effectLst/>
                <a:latin typeface="+mn-lt"/>
                <a:ea typeface="+mn-ea"/>
                <a:cs typeface="+mn-cs"/>
              </a:rPr>
              <a:t>To account for users that rely on SAP Fiori or PowerBI to interact with Business Warehouse on HANA and S/4 HANA we deploy a pair of virtual machines that host the relevant server side components, including Enterprise Portal and Power BI Enterprise Gateway.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27269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And here is detailed pricing information representing our first proposed solution. The bulk of charges is associated with the networking and compute components. More specifically, they include the cost of ExpressRoute unlimited data plan at 500 Mbps and the cost of the production HANA DB M128s virtual machine running on 24-7 basis. </a:t>
            </a:r>
          </a:p>
          <a:p>
            <a:r>
              <a:rPr lang="en-US" sz="1200" kern="1200" dirty="0">
                <a:solidFill>
                  <a:schemeClr val="tx1"/>
                </a:solidFill>
                <a:effectLst/>
                <a:latin typeface="+mn-lt"/>
                <a:ea typeface="+mn-ea"/>
                <a:cs typeface="+mn-cs"/>
              </a:rPr>
              <a:t>The remaining costs include the compute components that constitute the SAP application tier and the infrastructure of our production environment, as well as compute components of the dev/test and QA environments. In addition, we need to account for the premium storage implemented across both the production and non-production virtual machines. Keep in mind that it is a monthly cost that does not depend on the usage patterns. We also have to take into account the cost of backup, which factors in the number of protected instances and the projected amount of occupied space.</a:t>
            </a:r>
          </a:p>
          <a:p>
            <a:r>
              <a:rPr lang="en-US" sz="1200" kern="1200" dirty="0">
                <a:solidFill>
                  <a:schemeClr val="tx1"/>
                </a:solidFill>
                <a:effectLst/>
                <a:latin typeface="+mn-lt"/>
                <a:ea typeface="+mn-ea"/>
                <a:cs typeface="+mn-cs"/>
              </a:rPr>
              <a:t>Note that the current slide does not take into account licensing costs, ExpressRoute telco charges, pricing of the Microsoft Premier Support which is required when deploying SAP production solutions in Azure, and any managed services.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71398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37796971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defRPr/>
            </a:pPr>
            <a:r>
              <a:rPr lang="en-US" sz="2400" dirty="0">
                <a:solidFill>
                  <a:schemeClr val="tx1"/>
                </a:solidFill>
              </a:rPr>
              <a:t>Provision Azure infrastructure and two Azure Linux VMs (SLES-for-SAP Applications 12 SP1) using the Azure Resource Manager model</a:t>
            </a:r>
          </a:p>
          <a:p>
            <a:pPr marL="566598" lvl="1" indent="-171450">
              <a:defRPr/>
            </a:pPr>
            <a:r>
              <a:rPr lang="en-US" sz="1800" dirty="0">
                <a:solidFill>
                  <a:schemeClr val="tx1"/>
                </a:solidFill>
              </a:rPr>
              <a:t>The same virtual network, subnet, and availability set, separate Premium Storage accounts</a:t>
            </a:r>
          </a:p>
          <a:p>
            <a:pPr marL="566598" lvl="1" indent="-171450">
              <a:defRPr/>
            </a:pPr>
            <a:r>
              <a:rPr lang="en-US" sz="1800" dirty="0">
                <a:solidFill>
                  <a:schemeClr val="tx1"/>
                </a:solidFill>
              </a:rPr>
              <a:t>Attach Azure Premium storage disks to each VM</a:t>
            </a:r>
          </a:p>
          <a:p>
            <a:pPr marL="566598" lvl="1" indent="-171450">
              <a:defRPr/>
            </a:pPr>
            <a:r>
              <a:rPr lang="en-US" sz="1800" dirty="0">
                <a:solidFill>
                  <a:schemeClr val="tx1"/>
                </a:solidFill>
              </a:rPr>
              <a:t>Create an internal load balancer</a:t>
            </a:r>
          </a:p>
          <a:p>
            <a:pPr marL="566598" lvl="1" indent="-171450">
              <a:defRPr/>
            </a:pPr>
            <a:r>
              <a:rPr lang="en-US" sz="1800" dirty="0">
                <a:solidFill>
                  <a:schemeClr val="tx1"/>
                </a:solidFill>
              </a:rPr>
              <a:t>Back-end pool consisting of both Azure VMs, health probe set to TCP 62503, Load balancing rules: TCP 30315 and 30317, Direct Server </a:t>
            </a:r>
            <a:r>
              <a:rPr lang="en-US" sz="1800" dirty="0" err="1">
                <a:solidFill>
                  <a:schemeClr val="tx1"/>
                </a:solidFill>
              </a:rPr>
              <a:t>Retu</a:t>
            </a:r>
            <a:r>
              <a:rPr lang="en-US" sz="1800" dirty="0">
                <a:solidFill>
                  <a:schemeClr val="tx1"/>
                </a:solidFill>
              </a:rPr>
              <a:t> </a:t>
            </a:r>
            <a:r>
              <a:rPr lang="en-US" sz="1800" dirty="0" err="1">
                <a:solidFill>
                  <a:schemeClr val="tx1"/>
                </a:solidFill>
              </a:rPr>
              <a:t>rn</a:t>
            </a:r>
            <a:r>
              <a:rPr lang="en-US" sz="1800" dirty="0">
                <a:solidFill>
                  <a:schemeClr val="tx1"/>
                </a:solidFill>
              </a:rPr>
              <a:t> enabled for both</a:t>
            </a:r>
          </a:p>
          <a:p>
            <a:pPr marL="566598" lvl="1" indent="-171450">
              <a:defRPr/>
            </a:pPr>
            <a:r>
              <a:rPr lang="en-US" sz="1800" dirty="0">
                <a:solidFill>
                  <a:schemeClr val="tx1"/>
                </a:solidFill>
              </a:rPr>
              <a:t>To automate, use the </a:t>
            </a:r>
            <a:r>
              <a:rPr lang="en-US" sz="1800" dirty="0" err="1">
                <a:solidFill>
                  <a:schemeClr val="tx1"/>
                </a:solidFill>
              </a:rPr>
              <a:t>Github</a:t>
            </a:r>
            <a:r>
              <a:rPr lang="en-US" sz="1800" dirty="0">
                <a:solidFill>
                  <a:schemeClr val="tx1"/>
                </a:solidFill>
              </a:rPr>
              <a:t> database template </a:t>
            </a:r>
            <a:br>
              <a:rPr lang="en-US" sz="1800" dirty="0">
                <a:solidFill>
                  <a:schemeClr val="tx1"/>
                </a:solidFill>
              </a:rPr>
            </a:br>
            <a:r>
              <a:rPr lang="en-US" sz="1800" dirty="0">
                <a:solidFill>
                  <a:schemeClr val="tx1"/>
                </a:solidFill>
                <a:hlinkClick r:id="rId3"/>
              </a:rPr>
              <a:t>https://portal.azure.com/#create/Microsoft.Template/uri/https%3A%2F%2Fraw.githubusercontent.com%2FAzure%2Fazure-quickstart-templates%2Fmaster%2Fsap-3-tier-marketplace-image-multi-sid-db%2Fazuredeploy.json</a:t>
            </a:r>
            <a:endParaRPr lang="en-US" sz="1800" dirty="0">
              <a:solidFill>
                <a:schemeClr val="tx1"/>
              </a:solidFill>
            </a:endParaRPr>
          </a:p>
          <a:p>
            <a:pPr marL="457200" indent="-457200">
              <a:buFont typeface="+mj-lt"/>
              <a:buAutoNum type="arabicPeriod"/>
              <a:defRPr/>
            </a:pPr>
            <a:r>
              <a:rPr lang="en-US" sz="2400" dirty="0">
                <a:solidFill>
                  <a:schemeClr val="tx1"/>
                </a:solidFill>
              </a:rPr>
              <a:t>Register SLES to ensure access to package repositories (BYOS only), add the public-cloud module, update OS (</a:t>
            </a:r>
            <a:r>
              <a:rPr lang="en-US" sz="2400" dirty="0" err="1">
                <a:solidFill>
                  <a:schemeClr val="tx1"/>
                </a:solidFill>
              </a:rPr>
              <a:t>sudo</a:t>
            </a:r>
            <a:r>
              <a:rPr lang="en-US" sz="2400" dirty="0">
                <a:solidFill>
                  <a:schemeClr val="tx1"/>
                </a:solidFill>
              </a:rPr>
              <a:t> zipper update)</a:t>
            </a:r>
          </a:p>
          <a:p>
            <a:pPr marL="457200" indent="-457200">
              <a:buFont typeface="+mj-lt"/>
              <a:buAutoNum type="arabicPeriod"/>
              <a:defRPr/>
            </a:pPr>
            <a:r>
              <a:rPr lang="en-US" sz="2400" dirty="0">
                <a:solidFill>
                  <a:schemeClr val="tx1"/>
                </a:solidFill>
              </a:rPr>
              <a:t>Install HA Extensions (</a:t>
            </a:r>
            <a:r>
              <a:rPr lang="en-US" sz="2400" dirty="0" err="1">
                <a:solidFill>
                  <a:schemeClr val="tx1"/>
                </a:solidFill>
              </a:rPr>
              <a:t>sudo</a:t>
            </a:r>
            <a:r>
              <a:rPr lang="en-US" sz="2400" dirty="0">
                <a:solidFill>
                  <a:schemeClr val="tx1"/>
                </a:solidFill>
              </a:rPr>
              <a:t> </a:t>
            </a:r>
            <a:r>
              <a:rPr lang="en-US" sz="2400" dirty="0" err="1">
                <a:solidFill>
                  <a:schemeClr val="tx1"/>
                </a:solidFill>
              </a:rPr>
              <a:t>zypper</a:t>
            </a:r>
            <a:r>
              <a:rPr lang="en-US" sz="2400" dirty="0">
                <a:solidFill>
                  <a:schemeClr val="tx1"/>
                </a:solidFill>
              </a:rPr>
              <a:t> install </a:t>
            </a:r>
            <a:r>
              <a:rPr lang="en-US" sz="2400" dirty="0" err="1">
                <a:solidFill>
                  <a:schemeClr val="tx1"/>
                </a:solidFill>
              </a:rPr>
              <a:t>sle</a:t>
            </a:r>
            <a:r>
              <a:rPr lang="en-US" sz="2400" dirty="0">
                <a:solidFill>
                  <a:schemeClr val="tx1"/>
                </a:solidFill>
              </a:rPr>
              <a:t>-ha-release fence-agents)</a:t>
            </a:r>
          </a:p>
          <a:p>
            <a:pPr>
              <a:defRPr/>
            </a:pPr>
            <a:r>
              <a:rPr lang="en-US" sz="1600" dirty="0">
                <a:solidFill>
                  <a:schemeClr val="tx1"/>
                </a:solidFill>
              </a:rPr>
              <a:t>4.  Set up disk layout</a:t>
            </a:r>
          </a:p>
          <a:p>
            <a:pPr>
              <a:defRPr/>
            </a:pPr>
            <a:r>
              <a:rPr lang="en-US" sz="800" dirty="0">
                <a:solidFill>
                  <a:schemeClr val="tx1"/>
                </a:solidFill>
              </a:rPr>
              <a:t>      Create physical volumes for all disks that you want to use    </a:t>
            </a:r>
          </a:p>
          <a:p>
            <a:pPr>
              <a:defRPr/>
            </a:pPr>
            <a:r>
              <a:rPr lang="en-US" sz="800" dirty="0">
                <a:solidFill>
                  <a:schemeClr val="tx1"/>
                </a:solidFill>
              </a:rPr>
              <a:t>      Create a volume group for the data files, the log files and the shared HANA directory </a:t>
            </a:r>
          </a:p>
          <a:p>
            <a:pPr>
              <a:defRPr/>
            </a:pPr>
            <a:r>
              <a:rPr lang="en-US" sz="800" dirty="0">
                <a:solidFill>
                  <a:schemeClr val="tx1"/>
                </a:solidFill>
              </a:rPr>
              <a:t>      Create the logical volumes</a:t>
            </a:r>
          </a:p>
          <a:p>
            <a:pPr>
              <a:defRPr/>
            </a:pPr>
            <a:r>
              <a:rPr lang="en-US" sz="800" dirty="0">
                <a:solidFill>
                  <a:schemeClr val="tx1"/>
                </a:solidFill>
              </a:rPr>
              <a:t>      Create the mount directories and copy the UUID of all logical volumes</a:t>
            </a:r>
          </a:p>
          <a:p>
            <a:pPr>
              <a:defRPr/>
            </a:pPr>
            <a:r>
              <a:rPr lang="en-US" sz="800" dirty="0">
                <a:solidFill>
                  <a:schemeClr val="tx1"/>
                </a:solidFill>
              </a:rPr>
              <a:t>      Create </a:t>
            </a:r>
            <a:r>
              <a:rPr lang="en-US" sz="800" dirty="0" err="1">
                <a:solidFill>
                  <a:schemeClr val="tx1"/>
                </a:solidFill>
              </a:rPr>
              <a:t>fstab</a:t>
            </a:r>
            <a:r>
              <a:rPr lang="en-US" sz="800" dirty="0">
                <a:solidFill>
                  <a:schemeClr val="tx1"/>
                </a:solidFill>
              </a:rPr>
              <a:t> entries for the three logical volumes</a:t>
            </a:r>
          </a:p>
          <a:p>
            <a:pPr>
              <a:defRPr/>
            </a:pPr>
            <a:r>
              <a:rPr lang="en-US" sz="800" dirty="0">
                <a:solidFill>
                  <a:schemeClr val="tx1"/>
                </a:solidFill>
              </a:rPr>
              <a:t>      Mount the new volumes</a:t>
            </a:r>
          </a:p>
          <a:p>
            <a:pPr marL="457200" indent="-457200">
              <a:buFont typeface="+mj-lt"/>
              <a:buAutoNum type="arabicPeriod"/>
              <a:defRPr/>
            </a:pPr>
            <a:endParaRPr lang="en-US" sz="2400" dirty="0">
              <a:solidFill>
                <a:schemeClr val="tx1"/>
              </a:solidFill>
              <a:latin typeface="Segoe UI Light"/>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8662265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28253380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56869193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30740626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12769461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7096323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10/10/2018 5:14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31</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17075376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HWCCT is a tool to verify that is the HANA system configuration – OS, network and storage meets the minimum performance criteria required to run SAP HANA in production.</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431A5A-EE56-4DC6-BDEA-58C108574C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947549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Best practice for sizing persistence (storage) for SAP HANA.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431A5A-EE56-4DC6-BDEA-58C108574C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62692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Refer to the current slide when considering Azure VM based deployments of HANA on Azure – for both production and non-production workloads. As you can see on the current slide these options include DS series VMs – namely DS14_v2 and DS15_v2 – as well as GS series VMs, namely GS4 and GS5. Across these 4 VM sizes, we can implement systems supporting between 24,180 and 41,670 SAPS. The first three VM sizes are intended for non-production workloads, while the last one allows us to deploy SAP Business Warehouse on HANA, HANA Online Analytical Processing, and S/4HANA, with database of up to about half a TB in size. The size limit is imposed by the amount of memory available in GS5 – equal to 448 GB. </a:t>
            </a:r>
          </a:p>
          <a:p>
            <a:r>
              <a:rPr lang="en-US" sz="1200" kern="1200" dirty="0">
                <a:solidFill>
                  <a:schemeClr val="tx1"/>
                </a:solidFill>
                <a:effectLst/>
                <a:latin typeface="+mn-lt"/>
                <a:ea typeface="+mn-ea"/>
                <a:cs typeface="+mn-cs"/>
              </a:rPr>
              <a:t>HANA database and logs must reside on Premium Storage disks. This gives us effectively three choices of disk sizes – represented by the premium storage disk types – P10, P20, P30. Each size corresponds to specific number of IOPS per disk and throughput per disk. In particular, P10 gives us 128GB of storage with 500 IOPS and 100MB/sec throughput, P20 offers 512GB of storage with 2,300 IOPS and 150MB/s, and with P30, you get 1TB of storage with 5000 IOPS and 200 MBPs. If you need to further increase these values, in terms of storage space, IOPS, or throughput, you can create multi-disk volumes by using either MDADM or logical volume manager.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1A41F1F-90BE-488A-B820-D47438566D6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62767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Downtime minimized migration to HANA via DMO/SUM – system move. Source primary application server (PAS) must be UNIX/LINUX based.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431A5A-EE56-4DC6-BDEA-58C108574C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35219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10/10/2018 5:14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37</a:t>
            </a:fld>
            <a:endParaRPr lang="en-US" dirty="0">
              <a:solidFill>
                <a:prstClr val="black"/>
              </a:solidFill>
            </a:endParaRP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69105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431A5A-EE56-4DC6-BDEA-58C108574C92}" type="slidenum">
              <a:rPr lang="en-US" smtClean="0"/>
              <a:t>7</a:t>
            </a:fld>
            <a:endParaRPr lang="en-US" dirty="0"/>
          </a:p>
        </p:txBody>
      </p:sp>
    </p:spTree>
    <p:extLst>
      <p:ext uri="{BB962C8B-B14F-4D97-AF65-F5344CB8AC3E}">
        <p14:creationId xmlns:p14="http://schemas.microsoft.com/office/powerpoint/2010/main" val="39493216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431A5A-EE56-4DC6-BDEA-58C108574C92}" type="slidenum">
              <a:rPr lang="en-US" smtClean="0"/>
              <a:t>8</a:t>
            </a:fld>
            <a:endParaRPr lang="en-US" dirty="0"/>
          </a:p>
        </p:txBody>
      </p:sp>
    </p:spTree>
    <p:extLst>
      <p:ext uri="{BB962C8B-B14F-4D97-AF65-F5344CB8AC3E}">
        <p14:creationId xmlns:p14="http://schemas.microsoft.com/office/powerpoint/2010/main" val="38463316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431A5A-EE56-4DC6-BDEA-58C108574C92}" type="slidenum">
              <a:rPr lang="en-US" smtClean="0"/>
              <a:t>9</a:t>
            </a:fld>
            <a:endParaRPr lang="en-US" dirty="0"/>
          </a:p>
        </p:txBody>
      </p:sp>
    </p:spTree>
    <p:extLst>
      <p:ext uri="{BB962C8B-B14F-4D97-AF65-F5344CB8AC3E}">
        <p14:creationId xmlns:p14="http://schemas.microsoft.com/office/powerpoint/2010/main" val="27183612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6980643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Title and Conten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465">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249" y="1447800"/>
            <a:ext cx="11151917" cy="1167884"/>
          </a:xfrm>
        </p:spPr>
        <p:txBody>
          <a:bodyPr/>
          <a:lstStyle>
            <a:lvl1pPr marL="3175" indent="0">
              <a:spcBef>
                <a:spcPts val="0"/>
              </a:spcBef>
              <a:spcAft>
                <a:spcPts val="900"/>
              </a:spcAft>
              <a:buSzPct val="80000"/>
              <a:buFont typeface="Arial" pitchFamily="34" charset="0"/>
              <a:buNone/>
              <a:defRPr sz="3999" spc="-100" baseline="0">
                <a:solidFill>
                  <a:schemeClr val="bg1"/>
                </a:solidFill>
                <a:latin typeface="+mn-lt"/>
              </a:defRPr>
            </a:lvl1pPr>
            <a:lvl2pPr marL="3175" indent="0">
              <a:spcBef>
                <a:spcPts val="0"/>
              </a:spcBef>
              <a:buSzPct val="80000"/>
              <a:buFont typeface="Arial" pitchFamily="34" charset="0"/>
              <a:buNone/>
              <a:defRPr sz="3600" spc="-51" baseline="0">
                <a:solidFill>
                  <a:schemeClr val="bg1"/>
                </a:solidFill>
                <a:latin typeface="+mn-lt"/>
              </a:defRPr>
            </a:lvl2pPr>
            <a:lvl3pPr marL="1258429" indent="-4030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368" indent="-3459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804" indent="-33642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32310568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heme" Target="../theme/theme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93" r:id="rId19"/>
    <p:sldLayoutId id="2147483694"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SAP HANA on Azure</a:t>
            </a:r>
          </a:p>
        </p:txBody>
      </p:sp>
      <p:sp>
        <p:nvSpPr>
          <p:cNvPr id="4" name="Text Placeholder 2">
            <a:extLst>
              <a:ext uri="{FF2B5EF4-FFF2-40B4-BE49-F238E27FC236}">
                <a16:creationId xmlns:a16="http://schemas.microsoft.com/office/drawing/2014/main" id="{835AA6A0-3171-499B-ADA1-6757FE0788EA}"/>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017A-F0F6-4318-9698-94FDF5711E62}"/>
              </a:ext>
            </a:extLst>
          </p:cNvPr>
          <p:cNvSpPr>
            <a:spLocks noGrp="1"/>
          </p:cNvSpPr>
          <p:nvPr>
            <p:ph type="title"/>
          </p:nvPr>
        </p:nvSpPr>
        <p:spPr/>
        <p:txBody>
          <a:bodyPr/>
          <a:lstStyle/>
          <a:p>
            <a:r>
              <a:rPr lang="en-US" dirty="0">
                <a:solidFill>
                  <a:schemeClr val="tx1"/>
                </a:solidFill>
              </a:rPr>
              <a:t>Customer needs (4/4)</a:t>
            </a:r>
          </a:p>
        </p:txBody>
      </p:sp>
      <p:sp>
        <p:nvSpPr>
          <p:cNvPr id="3" name="Content Placeholder 2">
            <a:extLst>
              <a:ext uri="{FF2B5EF4-FFF2-40B4-BE49-F238E27FC236}">
                <a16:creationId xmlns:a16="http://schemas.microsoft.com/office/drawing/2014/main" id="{8B3A4F32-C12B-4FE9-94AE-245F440A9A57}"/>
              </a:ext>
            </a:extLst>
          </p:cNvPr>
          <p:cNvSpPr>
            <a:spLocks noGrp="1"/>
          </p:cNvSpPr>
          <p:nvPr>
            <p:ph type="body" sz="quarter" idx="10"/>
          </p:nvPr>
        </p:nvSpPr>
        <p:spPr>
          <a:xfrm>
            <a:off x="269239" y="1189177"/>
            <a:ext cx="11653523" cy="4751618"/>
          </a:xfrm>
        </p:spPr>
        <p:txBody>
          <a:bodyPr>
            <a:normAutofit/>
          </a:bodyPr>
          <a:lstStyle/>
          <a:p>
            <a:r>
              <a:rPr lang="en-US" sz="3200" dirty="0">
                <a:solidFill>
                  <a:schemeClr val="tx1"/>
                </a:solidFill>
              </a:rPr>
              <a:t>End user access</a:t>
            </a:r>
          </a:p>
          <a:p>
            <a:pPr marL="457200" lvl="1" indent="-457200">
              <a:buClr>
                <a:schemeClr val="tx1"/>
              </a:buClr>
              <a:buFont typeface="Arial" panose="020B0604020202020204" pitchFamily="34" charset="0"/>
              <a:buChar char="•"/>
            </a:pPr>
            <a:r>
              <a:rPr lang="en-US" sz="2800" dirty="0">
                <a:solidFill>
                  <a:schemeClr val="tx1"/>
                </a:solidFill>
              </a:rPr>
              <a:t>User locations – 300 from US, 50 LATAM, 50 Europe, 30 Asia - all intranet</a:t>
            </a:r>
          </a:p>
          <a:p>
            <a:pPr marL="457200" lvl="1" indent="-457200">
              <a:buClr>
                <a:schemeClr val="tx1"/>
              </a:buClr>
              <a:buFont typeface="Arial" panose="020B0604020202020204" pitchFamily="34" charset="0"/>
              <a:buChar char="•"/>
            </a:pPr>
            <a:r>
              <a:rPr lang="en-US" sz="2800" dirty="0">
                <a:solidFill>
                  <a:schemeClr val="tx1"/>
                </a:solidFill>
              </a:rPr>
              <a:t>Currently ExpressRoute is set up to Azure East US 2</a:t>
            </a:r>
          </a:p>
          <a:p>
            <a:pPr marL="457200" lvl="1" indent="-457200">
              <a:buClr>
                <a:schemeClr val="tx1"/>
              </a:buClr>
              <a:buFont typeface="Arial" panose="020B0604020202020204" pitchFamily="34" charset="0"/>
              <a:buChar char="•"/>
            </a:pPr>
            <a:r>
              <a:rPr lang="en-US" sz="2800" dirty="0">
                <a:solidFill>
                  <a:schemeClr val="tx1"/>
                </a:solidFill>
              </a:rPr>
              <a:t>User response time needs to be minimized </a:t>
            </a:r>
          </a:p>
        </p:txBody>
      </p:sp>
    </p:spTree>
    <p:extLst>
      <p:ext uri="{BB962C8B-B14F-4D97-AF65-F5344CB8AC3E}">
        <p14:creationId xmlns:p14="http://schemas.microsoft.com/office/powerpoint/2010/main" val="352411178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questions and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1" cy="5379313"/>
          </a:xfrm>
        </p:spPr>
        <p:txBody>
          <a:bodyPr>
            <a:normAutofit/>
          </a:bodyPr>
          <a:lstStyle/>
          <a:p>
            <a:pPr lvl="0"/>
            <a:r>
              <a:rPr lang="en-US" sz="3900" dirty="0"/>
              <a:t>ECC remains on-premises until Dec CY18 – how can we maintain integrations between ECC and BW?</a:t>
            </a:r>
          </a:p>
          <a:p>
            <a:pPr lvl="0"/>
            <a:r>
              <a:rPr lang="en-US" sz="3900" dirty="0"/>
              <a:t>How much does Azure cost? Give us a few options (e.g. HA and non-HA, DR and non-DR). </a:t>
            </a:r>
          </a:p>
          <a:p>
            <a:pPr lvl="0"/>
            <a:r>
              <a:rPr lang="en-US" sz="3900" dirty="0"/>
              <a:t>Do I have to pay for virtual machines when they are stopped?</a:t>
            </a:r>
          </a:p>
          <a:p>
            <a:r>
              <a:rPr lang="en-US" sz="3900" dirty="0"/>
              <a:t>Can I automate the shutdown of virtual machines at periodic times of day?</a:t>
            </a:r>
            <a:endParaRPr lang="en-US" sz="3900" dirty="0">
              <a:solidFill>
                <a:schemeClr val="tx1"/>
              </a:solidFill>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3" name="Picture 32" descr="Common scenarios include Azure Infrastructure as a Service and SAP on Azure.">
            <a:extLst>
              <a:ext uri="{FF2B5EF4-FFF2-40B4-BE49-F238E27FC236}">
                <a16:creationId xmlns:a16="http://schemas.microsoft.com/office/drawing/2014/main" id="{6612A311-B6ED-4AE0-8BCA-1E6A3434CD46}"/>
              </a:ext>
            </a:extLst>
          </p:cNvPr>
          <p:cNvPicPr>
            <a:picLocks noChangeAspect="1"/>
          </p:cNvPicPr>
          <p:nvPr/>
        </p:nvPicPr>
        <p:blipFill>
          <a:blip r:embed="rId3"/>
          <a:stretch>
            <a:fillRect/>
          </a:stretch>
        </p:blipFill>
        <p:spPr>
          <a:xfrm>
            <a:off x="1441524" y="1753323"/>
            <a:ext cx="9308951" cy="4218042"/>
          </a:xfrm>
          <a:prstGeom prst="rect">
            <a:avLst/>
          </a:prstGeom>
        </p:spPr>
      </p:pic>
    </p:spTree>
    <p:extLst>
      <p:ext uri="{BB962C8B-B14F-4D97-AF65-F5344CB8AC3E}">
        <p14:creationId xmlns:p14="http://schemas.microsoft.com/office/powerpoint/2010/main" val="5452737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715911948"/>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049695"/>
            <a:ext cx="11653523" cy="5692068"/>
          </a:xfrm>
        </p:spPr>
        <p:txBody>
          <a:bodyPr>
            <a:normAutofit fontScale="32500" lnSpcReduction="20000"/>
          </a:bodyPr>
          <a:lstStyle/>
          <a:p>
            <a:pPr marL="336145" lvl="1" indent="0">
              <a:buNone/>
            </a:pPr>
            <a:r>
              <a:rPr lang="en-US" sz="9600" dirty="0">
                <a:solidFill>
                  <a:schemeClr val="tx1"/>
                </a:solidFill>
              </a:rPr>
              <a:t>Business Development Manager (BDM) or Application Sponsor (CFO)</a:t>
            </a:r>
          </a:p>
          <a:p>
            <a:pPr lvl="2"/>
            <a:r>
              <a:rPr lang="en-US" sz="7608" dirty="0">
                <a:solidFill>
                  <a:schemeClr val="tx1"/>
                </a:solidFill>
              </a:rPr>
              <a:t>Funds projects &amp; apps</a:t>
            </a:r>
          </a:p>
          <a:p>
            <a:pPr lvl="2"/>
            <a:r>
              <a:rPr lang="en-US" sz="7608" dirty="0">
                <a:solidFill>
                  <a:schemeClr val="tx1"/>
                </a:solidFill>
              </a:rPr>
              <a:t>Most interested in public cloud</a:t>
            </a:r>
          </a:p>
          <a:p>
            <a:pPr marL="560241" lvl="2" indent="0">
              <a:buNone/>
            </a:pPr>
            <a:endParaRPr lang="en-US" sz="7608" dirty="0">
              <a:solidFill>
                <a:schemeClr val="tx1"/>
              </a:solidFill>
            </a:endParaRPr>
          </a:p>
          <a:p>
            <a:pPr marL="336145" lvl="1" indent="0">
              <a:buNone/>
            </a:pPr>
            <a:r>
              <a:rPr lang="en-US" sz="9600" dirty="0">
                <a:solidFill>
                  <a:schemeClr val="tx1"/>
                </a:solidFill>
              </a:rPr>
              <a:t>Business Unit IT / Developers (Director of SAP Business Analysts, Director of SAP Operations)</a:t>
            </a:r>
          </a:p>
          <a:p>
            <a:pPr lvl="2"/>
            <a:r>
              <a:rPr lang="en-US" sz="7608" dirty="0">
                <a:solidFill>
                  <a:schemeClr val="tx1"/>
                </a:solidFill>
              </a:rPr>
              <a:t>Reports to BDM and is responsible for coding and testing apps</a:t>
            </a:r>
          </a:p>
          <a:p>
            <a:pPr lvl="2"/>
            <a:r>
              <a:rPr lang="en-US" sz="7608" dirty="0">
                <a:solidFill>
                  <a:schemeClr val="tx1"/>
                </a:solidFill>
              </a:rPr>
              <a:t>Big influencer of public cloud strategy</a:t>
            </a:r>
          </a:p>
          <a:p>
            <a:pPr marL="560241" lvl="2" indent="0">
              <a:buNone/>
            </a:pPr>
            <a:endParaRPr lang="en-US" sz="7608" dirty="0">
              <a:solidFill>
                <a:schemeClr val="tx1"/>
              </a:solidFill>
            </a:endParaRPr>
          </a:p>
          <a:p>
            <a:pPr marL="336145" lvl="1" indent="0">
              <a:buNone/>
            </a:pPr>
            <a:r>
              <a:rPr lang="en-US" sz="9600" dirty="0">
                <a:solidFill>
                  <a:schemeClr val="tx1"/>
                </a:solidFill>
              </a:rPr>
              <a:t>Central IT (VP of IT Operations)</a:t>
            </a:r>
          </a:p>
          <a:p>
            <a:pPr lvl="2"/>
            <a:r>
              <a:rPr lang="en-US" sz="7608" dirty="0">
                <a:solidFill>
                  <a:schemeClr val="tx1"/>
                </a:solidFill>
              </a:rPr>
              <a:t>Reports into CIO and responsible for operating datacenter</a:t>
            </a:r>
          </a:p>
          <a:p>
            <a:pPr lvl="2"/>
            <a:r>
              <a:rPr lang="en-US" sz="7608" dirty="0">
                <a:solidFill>
                  <a:schemeClr val="tx1"/>
                </a:solidFill>
              </a:rPr>
              <a:t>Concerned about shadow IT created issues: security/compliance, server sprawl, and lack of control</a:t>
            </a:r>
          </a:p>
          <a:p>
            <a:pPr marL="336145" lvl="1" indent="0">
              <a:buNone/>
            </a:pPr>
            <a:endParaRPr lang="en-US" sz="9600" dirty="0">
              <a:solidFill>
                <a:schemeClr val="tx1"/>
              </a:solidFill>
              <a:latin typeface="+mj-lt"/>
            </a:endParaRPr>
          </a:p>
          <a:p>
            <a:pPr marL="336145" lvl="1" indent="0">
              <a:buNone/>
            </a:pPr>
            <a:endParaRPr lang="en-US" sz="5100" dirty="0">
              <a:solidFill>
                <a:schemeClr val="tx1"/>
              </a:solidFill>
              <a:latin typeface="+mj-lt"/>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p:cNvSpPr/>
          <p:nvPr/>
        </p:nvSpPr>
        <p:spPr>
          <a:xfrm>
            <a:off x="454429" y="1504294"/>
            <a:ext cx="7076902" cy="1754326"/>
          </a:xfrm>
          <a:prstGeom prst="rect">
            <a:avLst/>
          </a:prstGeom>
        </p:spPr>
        <p:txBody>
          <a:bodyPr wrap="square">
            <a:spAutoFit/>
          </a:bodyPr>
          <a:lstStyle/>
          <a:p>
            <a:pPr marL="285750" indent="-285750">
              <a:buFont typeface="Arial" panose="020B0604020202020204" pitchFamily="34" charset="0"/>
              <a:buChar char="•"/>
            </a:pPr>
            <a:r>
              <a:rPr lang="en-US" sz="3600" dirty="0">
                <a:latin typeface="+mj-lt"/>
              </a:rPr>
              <a:t>Azure VMs - no HA</a:t>
            </a:r>
          </a:p>
          <a:p>
            <a:pPr marL="285750" indent="-285750">
              <a:buFont typeface="Arial" panose="020B0604020202020204" pitchFamily="34" charset="0"/>
              <a:buChar char="•"/>
            </a:pPr>
            <a:r>
              <a:rPr lang="en-US" sz="3600" dirty="0">
                <a:latin typeface="+mj-lt"/>
              </a:rPr>
              <a:t>Azure VMs - HA with no DR</a:t>
            </a:r>
          </a:p>
          <a:p>
            <a:pPr marL="285750" indent="-285750">
              <a:buFont typeface="Arial" panose="020B0604020202020204" pitchFamily="34" charset="0"/>
              <a:buChar char="•"/>
            </a:pPr>
            <a:r>
              <a:rPr lang="en-US" sz="3600" dirty="0">
                <a:latin typeface="+mj-lt"/>
              </a:rPr>
              <a:t>Azure VMs - HA and DR</a:t>
            </a: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Title 1">
            <a:extLst>
              <a:ext uri="{FF2B5EF4-FFF2-40B4-BE49-F238E27FC236}">
                <a16:creationId xmlns:a16="http://schemas.microsoft.com/office/drawing/2014/main" id="{A2009FBF-BD99-4CD9-9231-53DB17F71334}"/>
              </a:ext>
            </a:extLst>
          </p:cNvPr>
          <p:cNvSpPr>
            <a:spLocks noGrp="1"/>
          </p:cNvSpPr>
          <p:nvPr>
            <p:ph type="title"/>
          </p:nvPr>
        </p:nvSpPr>
        <p:spPr>
          <a:xfrm>
            <a:off x="269240" y="89907"/>
            <a:ext cx="11655840" cy="534391"/>
          </a:xfrm>
        </p:spPr>
        <p:txBody>
          <a:bodyPr>
            <a:normAutofit fontScale="90000"/>
          </a:bodyPr>
          <a:lstStyle/>
          <a:p>
            <a:r>
              <a:rPr lang="en-US" sz="4400" dirty="0">
                <a:cs typeface="Segoe UI Light" panose="020B0502040204020203" pitchFamily="34" charset="0"/>
              </a:rPr>
              <a:t>BW on HANA without HA</a:t>
            </a:r>
            <a:endParaRPr lang="en-US" sz="4400" dirty="0"/>
          </a:p>
        </p:txBody>
      </p:sp>
      <p:pic>
        <p:nvPicPr>
          <p:cNvPr id="2" name="Picture 1" descr="Diagram of the BW on HANA without HA preferred solution. At this time, we are unable to capture all of the information in the diagram. Future versions of this course should address this.">
            <a:extLst>
              <a:ext uri="{FF2B5EF4-FFF2-40B4-BE49-F238E27FC236}">
                <a16:creationId xmlns:a16="http://schemas.microsoft.com/office/drawing/2014/main" id="{BD27DB7B-56EB-4503-8428-E9FE2CDF1CD3}"/>
              </a:ext>
            </a:extLst>
          </p:cNvPr>
          <p:cNvPicPr>
            <a:picLocks noChangeAspect="1"/>
          </p:cNvPicPr>
          <p:nvPr/>
        </p:nvPicPr>
        <p:blipFill>
          <a:blip r:embed="rId3"/>
          <a:stretch>
            <a:fillRect/>
          </a:stretch>
        </p:blipFill>
        <p:spPr>
          <a:xfrm>
            <a:off x="935915" y="1120249"/>
            <a:ext cx="9895243" cy="5284322"/>
          </a:xfrm>
          <a:prstGeom prst="rect">
            <a:avLst/>
          </a:prstGeom>
        </p:spPr>
      </p:pic>
    </p:spTree>
    <p:extLst>
      <p:ext uri="{BB962C8B-B14F-4D97-AF65-F5344CB8AC3E}">
        <p14:creationId xmlns:p14="http://schemas.microsoft.com/office/powerpoint/2010/main" val="406455548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E913C0C-4357-4A39-99F8-E8ABEAD236D2}"/>
              </a:ext>
            </a:extLst>
          </p:cNvPr>
          <p:cNvSpPr>
            <a:spLocks noGrp="1"/>
          </p:cNvSpPr>
          <p:nvPr>
            <p:ph type="title"/>
          </p:nvPr>
        </p:nvSpPr>
        <p:spPr>
          <a:xfrm>
            <a:off x="269240" y="39269"/>
            <a:ext cx="11655840" cy="1149907"/>
          </a:xfrm>
        </p:spPr>
        <p:txBody>
          <a:bodyPr>
            <a:normAutofit/>
          </a:bodyPr>
          <a:lstStyle/>
          <a:p>
            <a:r>
              <a:rPr lang="en-US" sz="4400" dirty="0">
                <a:cs typeface="Segoe UI Light" panose="020B0502040204020203" pitchFamily="34" charset="0"/>
              </a:rPr>
              <a:t>Cost: BW on HANA without HA</a:t>
            </a:r>
            <a:endParaRPr lang="en-US" sz="4400" dirty="0"/>
          </a:p>
        </p:txBody>
      </p:sp>
      <p:sp>
        <p:nvSpPr>
          <p:cNvPr id="6" name="Rectangle 5">
            <a:extLst>
              <a:ext uri="{FF2B5EF4-FFF2-40B4-BE49-F238E27FC236}">
                <a16:creationId xmlns:a16="http://schemas.microsoft.com/office/drawing/2014/main" id="{EDD122F4-9747-4DC2-874B-DF82D0072567}"/>
              </a:ext>
            </a:extLst>
          </p:cNvPr>
          <p:cNvSpPr/>
          <p:nvPr/>
        </p:nvSpPr>
        <p:spPr>
          <a:xfrm>
            <a:off x="333828" y="6466400"/>
            <a:ext cx="9813365"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NOT INCLUDED : AD, Backup, Monitoring Server, Database licenses, MPLS (telco), Microsoft Premier Support, Managed Services  </a:t>
            </a:r>
          </a:p>
        </p:txBody>
      </p:sp>
      <p:graphicFrame>
        <p:nvGraphicFramePr>
          <p:cNvPr id="16" name="Table 15" descr="A table displays the cost estimates for BW on HANA without HA. &#10;&#10;At this time, we are unable to capture all of the information in the table. Future versions of this course should address this." title="BW on HANA without HA – Cost estimate">
            <a:extLst>
              <a:ext uri="{FF2B5EF4-FFF2-40B4-BE49-F238E27FC236}">
                <a16:creationId xmlns:a16="http://schemas.microsoft.com/office/drawing/2014/main" id="{723F27BB-708E-4AAF-8D82-62C3860A928F}"/>
              </a:ext>
            </a:extLst>
          </p:cNvPr>
          <p:cNvGraphicFramePr>
            <a:graphicFrameLocks noGrp="1"/>
          </p:cNvGraphicFramePr>
          <p:nvPr>
            <p:extLst>
              <p:ext uri="{D42A27DB-BD31-4B8C-83A1-F6EECF244321}">
                <p14:modId xmlns:p14="http://schemas.microsoft.com/office/powerpoint/2010/main" val="526996076"/>
              </p:ext>
            </p:extLst>
          </p:nvPr>
        </p:nvGraphicFramePr>
        <p:xfrm>
          <a:off x="333828" y="868445"/>
          <a:ext cx="11524343" cy="5474760"/>
        </p:xfrm>
        <a:graphic>
          <a:graphicData uri="http://schemas.openxmlformats.org/drawingml/2006/table">
            <a:tbl>
              <a:tblPr/>
              <a:tblGrid>
                <a:gridCol w="1007882">
                  <a:extLst>
                    <a:ext uri="{9D8B030D-6E8A-4147-A177-3AD203B41FA5}">
                      <a16:colId xmlns:a16="http://schemas.microsoft.com/office/drawing/2014/main" val="2721082550"/>
                    </a:ext>
                  </a:extLst>
                </a:gridCol>
                <a:gridCol w="1007882">
                  <a:extLst>
                    <a:ext uri="{9D8B030D-6E8A-4147-A177-3AD203B41FA5}">
                      <a16:colId xmlns:a16="http://schemas.microsoft.com/office/drawing/2014/main" val="2998169115"/>
                    </a:ext>
                  </a:extLst>
                </a:gridCol>
                <a:gridCol w="1644441">
                  <a:extLst>
                    <a:ext uri="{9D8B030D-6E8A-4147-A177-3AD203B41FA5}">
                      <a16:colId xmlns:a16="http://schemas.microsoft.com/office/drawing/2014/main" val="3909448729"/>
                    </a:ext>
                  </a:extLst>
                </a:gridCol>
                <a:gridCol w="676342">
                  <a:extLst>
                    <a:ext uri="{9D8B030D-6E8A-4147-A177-3AD203B41FA5}">
                      <a16:colId xmlns:a16="http://schemas.microsoft.com/office/drawing/2014/main" val="3940738509"/>
                    </a:ext>
                  </a:extLst>
                </a:gridCol>
                <a:gridCol w="649819">
                  <a:extLst>
                    <a:ext uri="{9D8B030D-6E8A-4147-A177-3AD203B41FA5}">
                      <a16:colId xmlns:a16="http://schemas.microsoft.com/office/drawing/2014/main" val="3095667604"/>
                    </a:ext>
                  </a:extLst>
                </a:gridCol>
                <a:gridCol w="477419">
                  <a:extLst>
                    <a:ext uri="{9D8B030D-6E8A-4147-A177-3AD203B41FA5}">
                      <a16:colId xmlns:a16="http://schemas.microsoft.com/office/drawing/2014/main" val="3084777419"/>
                    </a:ext>
                  </a:extLst>
                </a:gridCol>
                <a:gridCol w="1750533">
                  <a:extLst>
                    <a:ext uri="{9D8B030D-6E8A-4147-A177-3AD203B41FA5}">
                      <a16:colId xmlns:a16="http://schemas.microsoft.com/office/drawing/2014/main" val="3150647721"/>
                    </a:ext>
                  </a:extLst>
                </a:gridCol>
                <a:gridCol w="782435">
                  <a:extLst>
                    <a:ext uri="{9D8B030D-6E8A-4147-A177-3AD203B41FA5}">
                      <a16:colId xmlns:a16="http://schemas.microsoft.com/office/drawing/2014/main" val="3440530472"/>
                    </a:ext>
                  </a:extLst>
                </a:gridCol>
                <a:gridCol w="3527590">
                  <a:extLst>
                    <a:ext uri="{9D8B030D-6E8A-4147-A177-3AD203B41FA5}">
                      <a16:colId xmlns:a16="http://schemas.microsoft.com/office/drawing/2014/main" val="3299048460"/>
                    </a:ext>
                  </a:extLst>
                </a:gridCol>
              </a:tblGrid>
              <a:tr h="228115">
                <a:tc>
                  <a:txBody>
                    <a:bodyPr/>
                    <a:lstStyle/>
                    <a:p>
                      <a:pPr algn="ctr" rtl="0" fontAlgn="ctr"/>
                      <a:r>
                        <a:rPr lang="en-US" sz="1200" b="1" i="0" u="none" strike="noStrike" dirty="0">
                          <a:solidFill>
                            <a:srgbClr val="FFFFFF"/>
                          </a:solidFill>
                          <a:effectLst/>
                          <a:latin typeface="Calibri" panose="020F0502020204030204" pitchFamily="34" charset="0"/>
                        </a:rPr>
                        <a:t>Environment</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Category</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Service</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Region</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Quantity</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Usage</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Description</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Cost</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Rationale</a:t>
                      </a:r>
                    </a:p>
                  </a:txBody>
                  <a:tcPr marL="4145" marR="4145" marT="414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extLst>
                  <a:ext uri="{0D108BD9-81ED-4DB2-BD59-A6C34878D82A}">
                    <a16:rowId xmlns:a16="http://schemas.microsoft.com/office/drawing/2014/main" val="4113483297"/>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VM/M128s/Linux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DB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$5584.5</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DB Size 1.2 TB - fits to 2TB M128s with head-room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548890043"/>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DB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$245.76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2 TB capacity + 400 MB/s Throughput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666136142"/>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Log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$69.12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512 GB capacity + 250MB/s Throughput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1958117848"/>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Shared</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 TB capacity</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2145396455"/>
                  </a:ext>
                </a:extLst>
              </a:tr>
              <a:tr h="228115">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VM/E8_v3/Linux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SAP BW APPL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$548.00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17512 SAPS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4070651454"/>
                  </a:ext>
                </a:extLst>
              </a:tr>
              <a:tr h="228115">
                <a:tc>
                  <a:txBody>
                    <a:bodyPr/>
                    <a:lstStyle/>
                    <a:p>
                      <a:pPr algn="l" fontAlgn="b"/>
                      <a:r>
                        <a:rPr lang="en-US" sz="1200" b="0" i="0" u="none" strike="noStrike" dirty="0">
                          <a:solidFill>
                            <a:srgbClr val="000000"/>
                          </a:solidFill>
                          <a:effectLst/>
                          <a:latin typeface="Calibri" panose="020F0502020204030204" pitchFamily="34" charset="0"/>
                        </a:rPr>
                        <a:t>QA</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VM/M64s/Linux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50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DB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$333.45</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DB Size 800 GB - fits to 1TB M64s with head-room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904354706"/>
                  </a:ext>
                </a:extLst>
              </a:tr>
              <a:tr h="228115">
                <a:tc>
                  <a:txBody>
                    <a:bodyPr/>
                    <a:lstStyle/>
                    <a:p>
                      <a:pPr algn="l" fontAlgn="b"/>
                      <a:r>
                        <a:rPr lang="en-US" sz="1200" b="0" i="0" u="none" strike="noStrike" dirty="0">
                          <a:solidFill>
                            <a:srgbClr val="000000"/>
                          </a:solidFill>
                          <a:effectLst/>
                          <a:latin typeface="Calibri" panose="020F0502020204030204" pitchFamily="34" charset="0"/>
                        </a:rPr>
                        <a:t>QA</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DB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 TB capacity accomodates 800GB database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897554412"/>
                  </a:ext>
                </a:extLst>
              </a:tr>
              <a:tr h="228115">
                <a:tc>
                  <a:txBody>
                    <a:bodyPr/>
                    <a:lstStyle/>
                    <a:p>
                      <a:pPr algn="l" fontAlgn="b"/>
                      <a:r>
                        <a:rPr lang="en-US" sz="1200" b="0" i="0" u="none" strike="noStrike" dirty="0">
                          <a:solidFill>
                            <a:srgbClr val="000000"/>
                          </a:solidFill>
                          <a:effectLst/>
                          <a:latin typeface="Calibri" panose="020F0502020204030204" pitchFamily="34" charset="0"/>
                        </a:rPr>
                        <a:t>QA</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P20/512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Log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$66.56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62598606"/>
                  </a:ext>
                </a:extLst>
              </a:tr>
              <a:tr h="228115">
                <a:tc>
                  <a:txBody>
                    <a:bodyPr/>
                    <a:lstStyle/>
                    <a:p>
                      <a:pPr algn="l" fontAlgn="b"/>
                      <a:r>
                        <a:rPr lang="en-US" sz="1200" b="0" i="0" u="none" strike="noStrike" dirty="0">
                          <a:solidFill>
                            <a:srgbClr val="000000"/>
                          </a:solidFill>
                          <a:effectLst/>
                          <a:latin typeface="Calibri" panose="020F0502020204030204" pitchFamily="34" charset="0"/>
                        </a:rPr>
                        <a:t>QA</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Shared</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974037498"/>
                  </a:ext>
                </a:extLst>
              </a:tr>
              <a:tr h="228115">
                <a:tc>
                  <a:txBody>
                    <a:bodyPr/>
                    <a:lstStyle/>
                    <a:p>
                      <a:pPr algn="l" fontAlgn="b"/>
                      <a:r>
                        <a:rPr lang="en-US" sz="1200" b="0" i="0" u="none" strike="noStrike" dirty="0">
                          <a:solidFill>
                            <a:srgbClr val="000000"/>
                          </a:solidFill>
                          <a:effectLst/>
                          <a:latin typeface="Calibri" panose="020F0502020204030204" pitchFamily="34" charset="0"/>
                        </a:rPr>
                        <a:t>TEST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VM/E32_v3/Linux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200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DB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$468.20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DB Size 256 GB - fits to E32_v3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559077447"/>
                  </a:ext>
                </a:extLst>
              </a:tr>
              <a:tr h="228115">
                <a:tc>
                  <a:txBody>
                    <a:bodyPr/>
                    <a:lstStyle/>
                    <a:p>
                      <a:pPr algn="l" fontAlgn="b"/>
                      <a:r>
                        <a:rPr lang="en-US" sz="1200" b="0" i="0" u="none" strike="noStrike" dirty="0">
                          <a:solidFill>
                            <a:srgbClr val="000000"/>
                          </a:solidFill>
                          <a:effectLst/>
                          <a:latin typeface="Calibri" panose="020F0502020204030204" pitchFamily="34" charset="0"/>
                        </a:rPr>
                        <a:t>TEST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DB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4094770922"/>
                  </a:ext>
                </a:extLst>
              </a:tr>
              <a:tr h="228115">
                <a:tc>
                  <a:txBody>
                    <a:bodyPr/>
                    <a:lstStyle/>
                    <a:p>
                      <a:pPr algn="l" fontAlgn="b"/>
                      <a:r>
                        <a:rPr lang="en-US" sz="1200" b="0" i="0" u="none" strike="noStrike" dirty="0">
                          <a:solidFill>
                            <a:srgbClr val="000000"/>
                          </a:solidFill>
                          <a:effectLst/>
                          <a:latin typeface="Calibri" panose="020F0502020204030204" pitchFamily="34" charset="0"/>
                        </a:rPr>
                        <a:t>TEST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P10/128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Log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$17.92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1358003156"/>
                  </a:ext>
                </a:extLst>
              </a:tr>
              <a:tr h="228115">
                <a:tc>
                  <a:txBody>
                    <a:bodyPr/>
                    <a:lstStyle/>
                    <a:p>
                      <a:pPr algn="l" fontAlgn="b"/>
                      <a:r>
                        <a:rPr lang="en-US" sz="1200" b="0" i="0" u="none" strike="noStrike" dirty="0">
                          <a:solidFill>
                            <a:srgbClr val="000000"/>
                          </a:solidFill>
                          <a:effectLst/>
                          <a:latin typeface="Calibri" panose="020F0502020204030204" pitchFamily="34" charset="0"/>
                        </a:rPr>
                        <a:t>TEST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Shared</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542340355"/>
                  </a:ext>
                </a:extLst>
              </a:tr>
              <a:tr h="228115">
                <a:tc>
                  <a:txBody>
                    <a:bodyPr/>
                    <a:lstStyle/>
                    <a:p>
                      <a:pPr algn="l" fontAlgn="b"/>
                      <a:r>
                        <a:rPr lang="en-US" sz="1200" b="0" i="0" u="none" strike="noStrike" dirty="0">
                          <a:solidFill>
                            <a:srgbClr val="000000"/>
                          </a:solidFill>
                          <a:effectLst/>
                          <a:latin typeface="Calibri" panose="020F0502020204030204" pitchFamily="34" charset="0"/>
                        </a:rPr>
                        <a:t>DEV</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VM/E32_v3/Linux</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200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DB Server</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$468.20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DB Size 256 GB - fits to E32_v3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3700364040"/>
                  </a:ext>
                </a:extLst>
              </a:tr>
              <a:tr h="228115">
                <a:tc>
                  <a:txBody>
                    <a:bodyPr/>
                    <a:lstStyle/>
                    <a:p>
                      <a:pPr algn="l" fontAlgn="b"/>
                      <a:r>
                        <a:rPr lang="en-US" sz="1200" b="0" i="0" u="none" strike="noStrike" dirty="0">
                          <a:solidFill>
                            <a:srgbClr val="000000"/>
                          </a:solidFill>
                          <a:effectLst/>
                          <a:latin typeface="Calibri" panose="020F0502020204030204" pitchFamily="34" charset="0"/>
                        </a:rPr>
                        <a:t>DEV</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DB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3418286410"/>
                  </a:ext>
                </a:extLst>
              </a:tr>
              <a:tr h="228115">
                <a:tc>
                  <a:txBody>
                    <a:bodyPr/>
                    <a:lstStyle/>
                    <a:p>
                      <a:pPr algn="l" fontAlgn="b"/>
                      <a:r>
                        <a:rPr lang="en-US" sz="1200" b="0" i="0" u="none" strike="noStrike" dirty="0">
                          <a:solidFill>
                            <a:srgbClr val="000000"/>
                          </a:solidFill>
                          <a:effectLst/>
                          <a:latin typeface="Calibri" panose="020F0502020204030204" pitchFamily="34" charset="0"/>
                        </a:rPr>
                        <a:t>DEV</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P10/128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Log Files</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$17.92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4284010169"/>
                  </a:ext>
                </a:extLst>
              </a:tr>
              <a:tr h="228115">
                <a:tc>
                  <a:txBody>
                    <a:bodyPr/>
                    <a:lstStyle/>
                    <a:p>
                      <a:pPr algn="l" fontAlgn="b"/>
                      <a:r>
                        <a:rPr lang="en-US" sz="1200" b="0" i="0" u="none" strike="noStrike" dirty="0">
                          <a:solidFill>
                            <a:srgbClr val="000000"/>
                          </a:solidFill>
                          <a:effectLst/>
                          <a:latin typeface="Calibri" panose="020F0502020204030204" pitchFamily="34" charset="0"/>
                        </a:rPr>
                        <a:t>DEV</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Shared</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2669476163"/>
                  </a:ext>
                </a:extLst>
              </a:tr>
              <a:tr h="228115">
                <a:tc>
                  <a:txBody>
                    <a:bodyPr/>
                    <a:lstStyle/>
                    <a:p>
                      <a:pPr algn="l" fontAlgn="b"/>
                      <a:r>
                        <a:rPr lang="en-US" sz="1200" b="0" i="0" u="none" strike="noStrike" dirty="0">
                          <a:solidFill>
                            <a:srgbClr val="000000"/>
                          </a:solidFill>
                          <a:effectLst/>
                          <a:latin typeface="Calibri" panose="020F0502020204030204" pitchFamily="34" charset="0"/>
                        </a:rPr>
                        <a:t>Backup</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4</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Backup/Fast Short-Term</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$491.52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3380113487"/>
                  </a:ext>
                </a:extLst>
              </a:tr>
              <a:tr h="228115">
                <a:tc>
                  <a:txBody>
                    <a:bodyPr/>
                    <a:lstStyle/>
                    <a:p>
                      <a:pPr algn="l" fontAlgn="b"/>
                      <a:r>
                        <a:rPr lang="en-US" sz="1200" b="0" i="0" u="none" strike="noStrike" dirty="0">
                          <a:solidFill>
                            <a:srgbClr val="000000"/>
                          </a:solidFill>
                          <a:effectLst/>
                          <a:latin typeface="Calibri" panose="020F0502020204030204" pitchFamily="34" charset="0"/>
                        </a:rPr>
                        <a:t>Backup</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Cold/BLOB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Backup/Long Term (52TB)</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$840.00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Calibri" panose="020F0502020204030204" pitchFamily="34" charset="0"/>
                        </a:rPr>
                        <a:t> </a:t>
                      </a:r>
                      <a:r>
                        <a:rPr lang="en-US" sz="1200" b="0" i="0" u="none" strike="noStrike" kern="1200" dirty="0">
                          <a:solidFill>
                            <a:srgbClr val="000000"/>
                          </a:solidFill>
                          <a:effectLst/>
                          <a:latin typeface="Calibri" panose="020F0502020204030204" pitchFamily="34" charset="0"/>
                          <a:ea typeface="+mn-ea"/>
                          <a:cs typeface="+mn-cs"/>
                        </a:rPr>
                        <a:t>1.2 X 30 + 1.2 * 12 + 1.2 *3 = ~54 TB</a:t>
                      </a:r>
                      <a:endParaRPr lang="en-US" sz="1200" b="0" i="0" u="none" strike="noStrike" kern="1200" noProof="0" dirty="0">
                        <a:solidFill>
                          <a:srgbClr val="000000"/>
                        </a:solidFill>
                        <a:effectLst/>
                        <a:latin typeface="Calibri" panose="020F0502020204030204" pitchFamily="34" charset="0"/>
                        <a:ea typeface="+mn-ea"/>
                        <a:cs typeface="+mn-cs"/>
                      </a:endParaRP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243249755"/>
                  </a:ext>
                </a:extLst>
              </a:tr>
              <a:tr h="228115">
                <a:tc>
                  <a:txBody>
                    <a:bodyPr/>
                    <a:lstStyle/>
                    <a:p>
                      <a:pPr algn="l"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Express Route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500 Mbit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$290.00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983499546"/>
                  </a:ext>
                </a:extLst>
              </a:tr>
              <a:tr h="228115">
                <a:tc>
                  <a:txBody>
                    <a:bodyPr/>
                    <a:lstStyle/>
                    <a:p>
                      <a:pPr algn="l"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Express Route Data Plan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5 TB Data-Plan</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$128.00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901699779"/>
                  </a:ext>
                </a:extLst>
              </a:tr>
              <a:tr h="228115">
                <a:tc>
                  <a:txBody>
                    <a:bodyPr/>
                    <a:lstStyle/>
                    <a:p>
                      <a:pPr algn="l" fontAlgn="b"/>
                      <a:r>
                        <a:rPr lang="en-US" sz="1200" b="0" i="0" u="none" strike="noStrike" dirty="0">
                          <a:solidFill>
                            <a:srgbClr val="000000"/>
                          </a:solidFill>
                          <a:effectLst/>
                          <a:latin typeface="Calibri" panose="020F0502020204030204" pitchFamily="34" charset="0"/>
                        </a:rPr>
                        <a:t>-</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ER Gateway</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744</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ER GW High Performance</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$364.56</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560409531"/>
                  </a:ext>
                </a:extLst>
              </a:tr>
              <a:tr h="228115">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a:noFill/>
                    </a:lnL>
                    <a:lnR>
                      <a:noFill/>
                    </a:lnR>
                    <a:lnT>
                      <a:noFill/>
                    </a:lnT>
                    <a:lnB>
                      <a:noFill/>
                    </a:lnB>
                    <a:solidFill>
                      <a:srgbClr val="002060"/>
                    </a:solidFill>
                  </a:tcPr>
                </a:tc>
                <a:tc>
                  <a:txBody>
                    <a:bodyPr/>
                    <a:lstStyle/>
                    <a:p>
                      <a:pPr algn="ctr" fontAlgn="b"/>
                      <a:r>
                        <a:rPr lang="en-US" sz="1200" b="1" i="0" u="none" strike="noStrike" dirty="0">
                          <a:solidFill>
                            <a:srgbClr val="FFFFFF"/>
                          </a:solidFill>
                          <a:effectLst/>
                          <a:latin typeface="Calibri" panose="020F0502020204030204" pitchFamily="34" charset="0"/>
                        </a:rPr>
                        <a:t>Total</a:t>
                      </a:r>
                    </a:p>
                  </a:txBody>
                  <a:tcPr marL="4145" marR="4145" marT="4145" marB="0" anchor="b">
                    <a:lnL>
                      <a:noFill/>
                    </a:lnL>
                    <a:lnR>
                      <a:noFill/>
                    </a:lnR>
                    <a:lnT>
                      <a:noFill/>
                    </a:lnT>
                    <a:lnB>
                      <a:noFill/>
                    </a:lnB>
                    <a:solidFill>
                      <a:srgbClr val="002060"/>
                    </a:solidFill>
                  </a:tcPr>
                </a:tc>
                <a:tc>
                  <a:txBody>
                    <a:bodyPr/>
                    <a:lstStyle/>
                    <a:p>
                      <a:pPr algn="r" fontAlgn="b"/>
                      <a:r>
                        <a:rPr lang="en-US" sz="1200" b="1" i="0" u="none" strike="noStrike" dirty="0">
                          <a:solidFill>
                            <a:srgbClr val="FFFFFF"/>
                          </a:solidFill>
                          <a:effectLst/>
                          <a:latin typeface="Calibri" panose="020F0502020204030204" pitchFamily="34" charset="0"/>
                        </a:rPr>
                        <a:t>$13,183.08</a:t>
                      </a:r>
                    </a:p>
                  </a:txBody>
                  <a:tcPr marL="4145" marR="4145" marT="414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l" fontAlgn="b"/>
                      <a:r>
                        <a:rPr lang="en-US" sz="1200" b="0" i="0" u="none" strike="noStrike" dirty="0">
                          <a:solidFill>
                            <a:srgbClr val="000000"/>
                          </a:solidFill>
                          <a:effectLst/>
                          <a:latin typeface="Calibri" panose="020F0502020204030204" pitchFamily="34" charset="0"/>
                        </a:rPr>
                        <a:t> </a:t>
                      </a:r>
                    </a:p>
                  </a:txBody>
                  <a:tcPr marL="4145" marR="4145" marT="414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002060"/>
                    </a:solidFill>
                  </a:tcPr>
                </a:tc>
                <a:extLst>
                  <a:ext uri="{0D108BD9-81ED-4DB2-BD59-A6C34878D82A}">
                    <a16:rowId xmlns:a16="http://schemas.microsoft.com/office/drawing/2014/main" val="1621380559"/>
                  </a:ext>
                </a:extLst>
              </a:tr>
            </a:tbl>
          </a:graphicData>
        </a:graphic>
      </p:graphicFrame>
    </p:spTree>
    <p:extLst>
      <p:ext uri="{BB962C8B-B14F-4D97-AF65-F5344CB8AC3E}">
        <p14:creationId xmlns:p14="http://schemas.microsoft.com/office/powerpoint/2010/main" val="166430765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6920" y="1189176"/>
            <a:ext cx="11019377" cy="518295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Abstract</a:t>
            </a:r>
          </a:p>
          <a:p>
            <a:r>
              <a:rPr lang="en-US" sz="2800" dirty="0"/>
              <a:t>In this workshop, you will look at what is involved in deploying SAP HANA on Azure with the goals of designing for high availability, disaster recovery as well as supportability.</a:t>
            </a:r>
          </a:p>
          <a:p>
            <a:endParaRPr lang="en-US" sz="2400" dirty="0"/>
          </a:p>
          <a:p>
            <a:r>
              <a:rPr lang="en-US" sz="2800" dirty="0"/>
              <a:t>At the end of this workshop, you will be able to better design and deploy SAP HANA on Azure.</a:t>
            </a:r>
          </a:p>
          <a:p>
            <a:pPr>
              <a:lnSpc>
                <a:spcPct val="90000"/>
              </a:lnSpc>
              <a:spcAft>
                <a:spcPts val="600"/>
              </a:spcAft>
            </a:pPr>
            <a:endParaRPr lang="en-US" sz="2400" dirty="0"/>
          </a:p>
          <a:p>
            <a:pPr>
              <a:lnSpc>
                <a:spcPct val="90000"/>
              </a:lnSpc>
              <a:spcAft>
                <a:spcPts val="600"/>
              </a:spcAft>
            </a:pPr>
            <a:r>
              <a:rPr lang="en-US" sz="3600" dirty="0">
                <a:latin typeface="+mj-lt"/>
              </a:rPr>
              <a:t>Learning objectives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Design high availability for SAP HANA workloads on Azure VMs</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Design disaster recovery for SAP HANA workloads on Azure VMs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4871"/>
            <a:ext cx="11655840" cy="1184305"/>
          </a:xfrm>
        </p:spPr>
        <p:txBody>
          <a:bodyPr>
            <a:normAutofit/>
          </a:bodyPr>
          <a:lstStyle/>
          <a:p>
            <a:r>
              <a:rPr lang="en-US" sz="4400" dirty="0">
                <a:cs typeface="Segoe UI Light" panose="020B0502040204020203" pitchFamily="34" charset="0"/>
              </a:rPr>
              <a:t>BW on HANA with HA</a:t>
            </a:r>
            <a:endParaRPr lang="en-US" sz="4400" dirty="0"/>
          </a:p>
        </p:txBody>
      </p:sp>
      <p:pic>
        <p:nvPicPr>
          <p:cNvPr id="6" name="Picture 5" descr="Diagram of the BW on HANA with HA preferred solution. At this time, we are unable to capture all of the information in the diagram. Future versions of this course should address this.">
            <a:extLst>
              <a:ext uri="{FF2B5EF4-FFF2-40B4-BE49-F238E27FC236}">
                <a16:creationId xmlns:a16="http://schemas.microsoft.com/office/drawing/2014/main" id="{CF901BC4-FC39-403E-A677-BF155B847F6F}"/>
              </a:ext>
            </a:extLst>
          </p:cNvPr>
          <p:cNvPicPr>
            <a:picLocks noChangeAspect="1"/>
          </p:cNvPicPr>
          <p:nvPr/>
        </p:nvPicPr>
        <p:blipFill>
          <a:blip r:embed="rId3"/>
          <a:stretch>
            <a:fillRect/>
          </a:stretch>
        </p:blipFill>
        <p:spPr>
          <a:xfrm>
            <a:off x="887874" y="889015"/>
            <a:ext cx="10836167" cy="5748454"/>
          </a:xfrm>
          <a:prstGeom prst="rect">
            <a:avLst/>
          </a:prstGeom>
        </p:spPr>
      </p:pic>
    </p:spTree>
    <p:extLst>
      <p:ext uri="{BB962C8B-B14F-4D97-AF65-F5344CB8AC3E}">
        <p14:creationId xmlns:p14="http://schemas.microsoft.com/office/powerpoint/2010/main" val="3911488990"/>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7A1B996-FAA7-4653-8D39-0C26684A9C5A}"/>
              </a:ext>
            </a:extLst>
          </p:cNvPr>
          <p:cNvSpPr>
            <a:spLocks noGrp="1"/>
          </p:cNvSpPr>
          <p:nvPr>
            <p:ph type="title"/>
          </p:nvPr>
        </p:nvSpPr>
        <p:spPr>
          <a:xfrm>
            <a:off x="269240" y="1"/>
            <a:ext cx="11655840" cy="1189176"/>
          </a:xfrm>
        </p:spPr>
        <p:txBody>
          <a:bodyPr>
            <a:normAutofit/>
          </a:bodyPr>
          <a:lstStyle/>
          <a:p>
            <a:r>
              <a:rPr lang="en-US" sz="3400" dirty="0">
                <a:cs typeface="Segoe UI Light" panose="020B0502040204020203" pitchFamily="34" charset="0"/>
              </a:rPr>
              <a:t>Cost: BW on HANA with HA</a:t>
            </a:r>
            <a:endParaRPr lang="en-US" sz="3400" dirty="0"/>
          </a:p>
        </p:txBody>
      </p:sp>
      <p:graphicFrame>
        <p:nvGraphicFramePr>
          <p:cNvPr id="3" name="Table 2" descr="A table displays the cost estimates for BW on HANA with HA. &#10;&#10;At this time, we are unable to capture all of the information in the table. Future versions of this course should address this." title="BW on HANA with HA Costs">
            <a:extLst>
              <a:ext uri="{FF2B5EF4-FFF2-40B4-BE49-F238E27FC236}">
                <a16:creationId xmlns:a16="http://schemas.microsoft.com/office/drawing/2014/main" id="{46DF9831-EC99-4427-8344-299FC58054D9}"/>
              </a:ext>
            </a:extLst>
          </p:cNvPr>
          <p:cNvGraphicFramePr>
            <a:graphicFrameLocks noGrp="1"/>
          </p:cNvGraphicFramePr>
          <p:nvPr>
            <p:extLst>
              <p:ext uri="{D42A27DB-BD31-4B8C-83A1-F6EECF244321}">
                <p14:modId xmlns:p14="http://schemas.microsoft.com/office/powerpoint/2010/main" val="3055809269"/>
              </p:ext>
            </p:extLst>
          </p:nvPr>
        </p:nvGraphicFramePr>
        <p:xfrm>
          <a:off x="311387" y="650591"/>
          <a:ext cx="11444515" cy="5959044"/>
        </p:xfrm>
        <a:graphic>
          <a:graphicData uri="http://schemas.openxmlformats.org/drawingml/2006/table">
            <a:tbl>
              <a:tblPr/>
              <a:tblGrid>
                <a:gridCol w="1017290">
                  <a:extLst>
                    <a:ext uri="{9D8B030D-6E8A-4147-A177-3AD203B41FA5}">
                      <a16:colId xmlns:a16="http://schemas.microsoft.com/office/drawing/2014/main" val="3774757591"/>
                    </a:ext>
                  </a:extLst>
                </a:gridCol>
                <a:gridCol w="1017290">
                  <a:extLst>
                    <a:ext uri="{9D8B030D-6E8A-4147-A177-3AD203B41FA5}">
                      <a16:colId xmlns:a16="http://schemas.microsoft.com/office/drawing/2014/main" val="853917648"/>
                    </a:ext>
                  </a:extLst>
                </a:gridCol>
                <a:gridCol w="1659788">
                  <a:extLst>
                    <a:ext uri="{9D8B030D-6E8A-4147-A177-3AD203B41FA5}">
                      <a16:colId xmlns:a16="http://schemas.microsoft.com/office/drawing/2014/main" val="2508192395"/>
                    </a:ext>
                  </a:extLst>
                </a:gridCol>
                <a:gridCol w="682656">
                  <a:extLst>
                    <a:ext uri="{9D8B030D-6E8A-4147-A177-3AD203B41FA5}">
                      <a16:colId xmlns:a16="http://schemas.microsoft.com/office/drawing/2014/main" val="3920231272"/>
                    </a:ext>
                  </a:extLst>
                </a:gridCol>
                <a:gridCol w="655885">
                  <a:extLst>
                    <a:ext uri="{9D8B030D-6E8A-4147-A177-3AD203B41FA5}">
                      <a16:colId xmlns:a16="http://schemas.microsoft.com/office/drawing/2014/main" val="4271300655"/>
                    </a:ext>
                  </a:extLst>
                </a:gridCol>
                <a:gridCol w="481874">
                  <a:extLst>
                    <a:ext uri="{9D8B030D-6E8A-4147-A177-3AD203B41FA5}">
                      <a16:colId xmlns:a16="http://schemas.microsoft.com/office/drawing/2014/main" val="552577685"/>
                    </a:ext>
                  </a:extLst>
                </a:gridCol>
                <a:gridCol w="1766873">
                  <a:extLst>
                    <a:ext uri="{9D8B030D-6E8A-4147-A177-3AD203B41FA5}">
                      <a16:colId xmlns:a16="http://schemas.microsoft.com/office/drawing/2014/main" val="1326431972"/>
                    </a:ext>
                  </a:extLst>
                </a:gridCol>
                <a:gridCol w="803124">
                  <a:extLst>
                    <a:ext uri="{9D8B030D-6E8A-4147-A177-3AD203B41FA5}">
                      <a16:colId xmlns:a16="http://schemas.microsoft.com/office/drawing/2014/main" val="1042869436"/>
                    </a:ext>
                  </a:extLst>
                </a:gridCol>
                <a:gridCol w="3359735">
                  <a:extLst>
                    <a:ext uri="{9D8B030D-6E8A-4147-A177-3AD203B41FA5}">
                      <a16:colId xmlns:a16="http://schemas.microsoft.com/office/drawing/2014/main" val="3177480387"/>
                    </a:ext>
                  </a:extLst>
                </a:gridCol>
              </a:tblGrid>
              <a:tr h="229194">
                <a:tc>
                  <a:txBody>
                    <a:bodyPr/>
                    <a:lstStyle/>
                    <a:p>
                      <a:pPr algn="ctr" rtl="0" fontAlgn="ctr"/>
                      <a:r>
                        <a:rPr lang="en-US" sz="1200" b="1" i="0" u="none" strike="noStrike" dirty="0">
                          <a:solidFill>
                            <a:srgbClr val="FFFFFF"/>
                          </a:solidFill>
                          <a:effectLst/>
                          <a:latin typeface="Calibri" panose="020F0502020204030204" pitchFamily="34" charset="0"/>
                        </a:rPr>
                        <a:t>Environment</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Category</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Service</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Region</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Quantity</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Usage</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Description</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Cost</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tc>
                  <a:txBody>
                    <a:bodyPr/>
                    <a:lstStyle/>
                    <a:p>
                      <a:pPr algn="ctr" rtl="0" fontAlgn="ctr"/>
                      <a:r>
                        <a:rPr lang="en-US" sz="1200" b="1" i="0" u="none" strike="noStrike" dirty="0">
                          <a:solidFill>
                            <a:srgbClr val="FFFFFF"/>
                          </a:solidFill>
                          <a:effectLst/>
                          <a:latin typeface="Calibri" panose="020F0502020204030204" pitchFamily="34" charset="0"/>
                        </a:rPr>
                        <a:t>Rationale</a:t>
                      </a:r>
                    </a:p>
                  </a:txBody>
                  <a:tcPr marL="3985" marR="3985" marT="398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AAEC"/>
                    </a:solidFill>
                  </a:tcPr>
                </a:tc>
                <a:extLst>
                  <a:ext uri="{0D108BD9-81ED-4DB2-BD59-A6C34878D82A}">
                    <a16:rowId xmlns:a16="http://schemas.microsoft.com/office/drawing/2014/main" val="813046621"/>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VM/M128s/Linux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DB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$11169.00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DB Size 1.2 TB - fits to 2TB M128s with head-room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790731324"/>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DB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$491.52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2 TB capacity + 400 MB/s Throughput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1613411312"/>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Log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$138.24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512 GB capacity + 250MB/s Throughput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18287075"/>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HANA PRD Shared</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$245.76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 TB capacity</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3907625169"/>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VM/E8_v3/Linux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SAP BW APPL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$548.00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17512 SAPS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2899542638"/>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VM/E2_v3/Linux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SAP BW ASCS/NFS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$137.00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SAP ASCS/NFS Availability Set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429173384"/>
                  </a:ext>
                </a:extLst>
              </a:tr>
              <a:tr h="229194">
                <a:tc>
                  <a:txBody>
                    <a:bodyPr/>
                    <a:lstStyle/>
                    <a:p>
                      <a:pPr algn="l" fontAlgn="b"/>
                      <a:r>
                        <a:rPr lang="en-US" sz="1200" b="0" i="0" u="none" strike="noStrike" dirty="0">
                          <a:solidFill>
                            <a:srgbClr val="000000"/>
                          </a:solidFill>
                          <a:effectLst/>
                          <a:latin typeface="Calibri" panose="020F0502020204030204" pitchFamily="34" charset="0"/>
                        </a:rPr>
                        <a:t>Production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VM/E2_v3/Linux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ctr" fontAlgn="b"/>
                      <a:r>
                        <a:rPr lang="en-US" sz="1200" b="0" i="0" u="none" strike="noStrike" dirty="0">
                          <a:solidFill>
                            <a:srgbClr val="000000"/>
                          </a:solidFill>
                          <a:effectLst/>
                          <a:latin typeface="Calibri" panose="020F0502020204030204" pitchFamily="34" charset="0"/>
                        </a:rPr>
                        <a:t>RI/1yr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l" fontAlgn="b"/>
                      <a:r>
                        <a:rPr lang="en-US" sz="1200" b="0" i="0" u="none" strike="noStrike" dirty="0">
                          <a:solidFill>
                            <a:srgbClr val="000000"/>
                          </a:solidFill>
                          <a:effectLst/>
                          <a:latin typeface="Calibri" panose="020F0502020204030204" pitchFamily="34" charset="0"/>
                        </a:rPr>
                        <a:t>NFS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$137.00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tc>
                  <a:txBody>
                    <a:bodyPr/>
                    <a:lstStyle/>
                    <a:p>
                      <a:pPr algn="r" fontAlgn="b"/>
                      <a:r>
                        <a:rPr lang="en-US" sz="1200" b="0" i="0" u="none" strike="noStrike" dirty="0">
                          <a:solidFill>
                            <a:srgbClr val="000000"/>
                          </a:solidFill>
                          <a:effectLst/>
                          <a:latin typeface="Calibri" panose="020F0502020204030204" pitchFamily="34" charset="0"/>
                        </a:rPr>
                        <a:t>NFS Server Availability Set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0CECE"/>
                    </a:solidFill>
                  </a:tcPr>
                </a:tc>
                <a:extLst>
                  <a:ext uri="{0D108BD9-81ED-4DB2-BD59-A6C34878D82A}">
                    <a16:rowId xmlns:a16="http://schemas.microsoft.com/office/drawing/2014/main" val="1668597966"/>
                  </a:ext>
                </a:extLst>
              </a:tr>
              <a:tr h="229194">
                <a:tc>
                  <a:txBody>
                    <a:bodyPr/>
                    <a:lstStyle/>
                    <a:p>
                      <a:pPr algn="l" fontAlgn="b"/>
                      <a:r>
                        <a:rPr lang="en-US" sz="1200" b="0" i="0" u="none" strike="noStrike" dirty="0">
                          <a:solidFill>
                            <a:srgbClr val="000000"/>
                          </a:solidFill>
                          <a:effectLst/>
                          <a:latin typeface="Calibri" panose="020F0502020204030204" pitchFamily="34" charset="0"/>
                        </a:rPr>
                        <a:t>QA</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VM/M64s/Linux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50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DB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$333.45</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DB Size 800 GB - fits to 1TB M64s with head-room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56383266"/>
                  </a:ext>
                </a:extLst>
              </a:tr>
              <a:tr h="229194">
                <a:tc>
                  <a:txBody>
                    <a:bodyPr/>
                    <a:lstStyle/>
                    <a:p>
                      <a:pPr algn="l" fontAlgn="b"/>
                      <a:r>
                        <a:rPr lang="en-US" sz="1200" b="0" i="0" u="none" strike="noStrike" dirty="0">
                          <a:solidFill>
                            <a:srgbClr val="000000"/>
                          </a:solidFill>
                          <a:effectLst/>
                          <a:latin typeface="Calibri" panose="020F0502020204030204" pitchFamily="34" charset="0"/>
                        </a:rPr>
                        <a:t>QA</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DB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 TB capacity accomodates 800GB database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927982973"/>
                  </a:ext>
                </a:extLst>
              </a:tr>
              <a:tr h="229194">
                <a:tc>
                  <a:txBody>
                    <a:bodyPr/>
                    <a:lstStyle/>
                    <a:p>
                      <a:pPr algn="l" fontAlgn="b"/>
                      <a:r>
                        <a:rPr lang="en-US" sz="1200" b="0" i="0" u="none" strike="noStrike" dirty="0">
                          <a:solidFill>
                            <a:srgbClr val="000000"/>
                          </a:solidFill>
                          <a:effectLst/>
                          <a:latin typeface="Calibri" panose="020F0502020204030204" pitchFamily="34" charset="0"/>
                        </a:rPr>
                        <a:t>QA</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P20/512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Log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$66.56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2070768134"/>
                  </a:ext>
                </a:extLst>
              </a:tr>
              <a:tr h="229194">
                <a:tc>
                  <a:txBody>
                    <a:bodyPr/>
                    <a:lstStyle/>
                    <a:p>
                      <a:pPr algn="l" fontAlgn="b"/>
                      <a:r>
                        <a:rPr lang="en-US" sz="1200" b="0" i="0" u="none" strike="noStrike" dirty="0">
                          <a:solidFill>
                            <a:srgbClr val="000000"/>
                          </a:solidFill>
                          <a:effectLst/>
                          <a:latin typeface="Calibri" panose="020F0502020204030204" pitchFamily="34" charset="0"/>
                        </a:rPr>
                        <a:t>QA</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US" sz="1200" b="0" i="0" u="none" strike="noStrike" dirty="0">
                          <a:solidFill>
                            <a:srgbClr val="000000"/>
                          </a:solidFill>
                          <a:effectLst/>
                          <a:latin typeface="Calibri" panose="020F0502020204030204" pitchFamily="34" charset="0"/>
                        </a:rPr>
                        <a:t>HANA QA Shared</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$122.88</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763039971"/>
                  </a:ext>
                </a:extLst>
              </a:tr>
              <a:tr h="229194">
                <a:tc>
                  <a:txBody>
                    <a:bodyPr/>
                    <a:lstStyle/>
                    <a:p>
                      <a:pPr algn="l" fontAlgn="b"/>
                      <a:r>
                        <a:rPr lang="en-US" sz="1200" b="0" i="0" u="none" strike="noStrike" dirty="0">
                          <a:solidFill>
                            <a:srgbClr val="000000"/>
                          </a:solidFill>
                          <a:effectLst/>
                          <a:latin typeface="Calibri" panose="020F0502020204030204" pitchFamily="34" charset="0"/>
                        </a:rPr>
                        <a:t>TEST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VM/E32_v3/Linux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200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DB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$468.20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DB Size 256 GB - fits to E32_v3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296874561"/>
                  </a:ext>
                </a:extLst>
              </a:tr>
              <a:tr h="229194">
                <a:tc>
                  <a:txBody>
                    <a:bodyPr/>
                    <a:lstStyle/>
                    <a:p>
                      <a:pPr algn="l" fontAlgn="b"/>
                      <a:r>
                        <a:rPr lang="en-US" sz="1200" b="0" i="0" u="none" strike="noStrike" dirty="0">
                          <a:solidFill>
                            <a:srgbClr val="000000"/>
                          </a:solidFill>
                          <a:effectLst/>
                          <a:latin typeface="Calibri" panose="020F0502020204030204" pitchFamily="34" charset="0"/>
                        </a:rPr>
                        <a:t>TEST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DB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729329323"/>
                  </a:ext>
                </a:extLst>
              </a:tr>
              <a:tr h="229194">
                <a:tc>
                  <a:txBody>
                    <a:bodyPr/>
                    <a:lstStyle/>
                    <a:p>
                      <a:pPr algn="l" fontAlgn="b"/>
                      <a:r>
                        <a:rPr lang="en-US" sz="1200" b="0" i="0" u="none" strike="noStrike" dirty="0">
                          <a:solidFill>
                            <a:srgbClr val="000000"/>
                          </a:solidFill>
                          <a:effectLst/>
                          <a:latin typeface="Calibri" panose="020F0502020204030204" pitchFamily="34" charset="0"/>
                        </a:rPr>
                        <a:t>TEST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P10/128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Log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$17.92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727140435"/>
                  </a:ext>
                </a:extLst>
              </a:tr>
              <a:tr h="229194">
                <a:tc>
                  <a:txBody>
                    <a:bodyPr/>
                    <a:lstStyle/>
                    <a:p>
                      <a:pPr algn="l" fontAlgn="b"/>
                      <a:r>
                        <a:rPr lang="en-US" sz="1200" b="0" i="0" u="none" strike="noStrike" dirty="0">
                          <a:solidFill>
                            <a:srgbClr val="000000"/>
                          </a:solidFill>
                          <a:effectLst/>
                          <a:latin typeface="Calibri" panose="020F0502020204030204" pitchFamily="34" charset="0"/>
                        </a:rPr>
                        <a:t>TEST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l" fontAlgn="b"/>
                      <a:r>
                        <a:rPr lang="en-US" sz="1200" b="0" i="0" u="none" strike="noStrike" dirty="0">
                          <a:solidFill>
                            <a:srgbClr val="000000"/>
                          </a:solidFill>
                          <a:effectLst/>
                          <a:latin typeface="Calibri" panose="020F0502020204030204" pitchFamily="34" charset="0"/>
                        </a:rPr>
                        <a:t>HANA TEST Shared</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3959440673"/>
                  </a:ext>
                </a:extLst>
              </a:tr>
              <a:tr h="229194">
                <a:tc>
                  <a:txBody>
                    <a:bodyPr/>
                    <a:lstStyle/>
                    <a:p>
                      <a:pPr algn="l" fontAlgn="b"/>
                      <a:r>
                        <a:rPr lang="en-US" sz="1200" b="0" i="0" u="none" strike="noStrike" dirty="0">
                          <a:solidFill>
                            <a:srgbClr val="000000"/>
                          </a:solidFill>
                          <a:effectLst/>
                          <a:latin typeface="Calibri" panose="020F0502020204030204" pitchFamily="34" charset="0"/>
                        </a:rPr>
                        <a:t>DEV</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Compute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VM/E32_v3/Linux</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200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DB Server</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$468.20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DB Size 256 GB - fits to E32_v3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881548927"/>
                  </a:ext>
                </a:extLst>
              </a:tr>
              <a:tr h="229194">
                <a:tc>
                  <a:txBody>
                    <a:bodyPr/>
                    <a:lstStyle/>
                    <a:p>
                      <a:pPr algn="l" fontAlgn="b"/>
                      <a:r>
                        <a:rPr lang="en-US" sz="1200" b="0" i="0" u="none" strike="noStrike" dirty="0">
                          <a:solidFill>
                            <a:srgbClr val="000000"/>
                          </a:solidFill>
                          <a:effectLst/>
                          <a:latin typeface="Calibri" panose="020F0502020204030204" pitchFamily="34" charset="0"/>
                        </a:rPr>
                        <a:t>DEV</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DB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3274929239"/>
                  </a:ext>
                </a:extLst>
              </a:tr>
              <a:tr h="229194">
                <a:tc>
                  <a:txBody>
                    <a:bodyPr/>
                    <a:lstStyle/>
                    <a:p>
                      <a:pPr algn="l" fontAlgn="b"/>
                      <a:r>
                        <a:rPr lang="en-US" sz="1200" b="0" i="0" u="none" strike="noStrike" dirty="0">
                          <a:solidFill>
                            <a:srgbClr val="000000"/>
                          </a:solidFill>
                          <a:effectLst/>
                          <a:latin typeface="Calibri" panose="020F0502020204030204" pitchFamily="34" charset="0"/>
                        </a:rPr>
                        <a:t>DEV</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P10/128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Log Files</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$17.92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1/2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2801395268"/>
                  </a:ext>
                </a:extLst>
              </a:tr>
              <a:tr h="229194">
                <a:tc>
                  <a:txBody>
                    <a:bodyPr/>
                    <a:lstStyle/>
                    <a:p>
                      <a:pPr algn="l" fontAlgn="b"/>
                      <a:r>
                        <a:rPr lang="en-US" sz="1200" b="0" i="0" u="none" strike="noStrike" dirty="0">
                          <a:solidFill>
                            <a:srgbClr val="000000"/>
                          </a:solidFill>
                          <a:effectLst/>
                          <a:latin typeface="Calibri" panose="020F0502020204030204" pitchFamily="34" charset="0"/>
                        </a:rPr>
                        <a:t>DEV</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P15/256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b"/>
                      <a:r>
                        <a:rPr lang="en-US" sz="1200" b="0" i="0" u="none" strike="noStrike" dirty="0">
                          <a:solidFill>
                            <a:srgbClr val="000000"/>
                          </a:solidFill>
                          <a:effectLst/>
                          <a:latin typeface="Calibri" panose="020F0502020204030204" pitchFamily="34" charset="0"/>
                        </a:rPr>
                        <a:t>HANA TEST Shared</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$34.56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r" fontAlgn="b"/>
                      <a:r>
                        <a:rPr lang="en-US" sz="1200" b="0" i="0" u="none" strike="noStrike" dirty="0">
                          <a:solidFill>
                            <a:srgbClr val="000000"/>
                          </a:solidFill>
                          <a:effectLst/>
                          <a:latin typeface="Calibri" panose="020F0502020204030204" pitchFamily="34" charset="0"/>
                        </a:rPr>
                        <a:t>1 * RAM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4018109769"/>
                  </a:ext>
                </a:extLst>
              </a:tr>
              <a:tr h="229194">
                <a:tc>
                  <a:txBody>
                    <a:bodyPr/>
                    <a:lstStyle/>
                    <a:p>
                      <a:pPr algn="l" fontAlgn="b"/>
                      <a:r>
                        <a:rPr lang="en-US" sz="1200" b="0" i="0" u="none" strike="noStrike" dirty="0">
                          <a:solidFill>
                            <a:srgbClr val="000000"/>
                          </a:solidFill>
                          <a:effectLst/>
                          <a:latin typeface="Calibri" panose="020F0502020204030204" pitchFamily="34" charset="0"/>
                        </a:rPr>
                        <a:t>Backup</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P30/1024 GB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Backup/Fast Short-Term</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$491.52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4269060556"/>
                  </a:ext>
                </a:extLst>
              </a:tr>
              <a:tr h="229194">
                <a:tc>
                  <a:txBody>
                    <a:bodyPr/>
                    <a:lstStyle/>
                    <a:p>
                      <a:pPr algn="l" fontAlgn="b"/>
                      <a:r>
                        <a:rPr lang="en-US" sz="1200" b="0" i="0" u="none" strike="noStrike" dirty="0">
                          <a:solidFill>
                            <a:srgbClr val="000000"/>
                          </a:solidFill>
                          <a:effectLst/>
                          <a:latin typeface="Calibri" panose="020F0502020204030204" pitchFamily="34" charset="0"/>
                        </a:rPr>
                        <a:t>Backup</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Storage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Cold/BLOB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b"/>
                      <a:r>
                        <a:rPr lang="en-US" sz="1200" b="0" i="0" u="none" strike="noStrike" dirty="0">
                          <a:solidFill>
                            <a:srgbClr val="000000"/>
                          </a:solidFill>
                          <a:effectLst/>
                          <a:latin typeface="Calibri" panose="020F0502020204030204" pitchFamily="34" charset="0"/>
                        </a:rPr>
                        <a:t>Backup/Long Term (52TB)</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r" fontAlgn="b"/>
                      <a:r>
                        <a:rPr lang="en-US" sz="1200" b="0" i="0" u="none" strike="noStrike" dirty="0">
                          <a:solidFill>
                            <a:srgbClr val="000000"/>
                          </a:solidFill>
                          <a:effectLst/>
                          <a:latin typeface="Calibri" panose="020F0502020204030204" pitchFamily="34" charset="0"/>
                        </a:rPr>
                        <a:t>$840.00</a:t>
                      </a: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US" sz="1200" b="0" i="0" u="none" strike="noStrike" dirty="0">
                          <a:solidFill>
                            <a:srgbClr val="000000"/>
                          </a:solidFill>
                          <a:effectLst/>
                          <a:latin typeface="Calibri" panose="020F0502020204030204" pitchFamily="34" charset="0"/>
                        </a:rPr>
                        <a:t> </a:t>
                      </a:r>
                      <a:r>
                        <a:rPr lang="en-US" sz="1200" b="0" i="0" u="none" strike="noStrike" kern="1200" dirty="0">
                          <a:solidFill>
                            <a:srgbClr val="000000"/>
                          </a:solidFill>
                          <a:effectLst/>
                          <a:latin typeface="Calibri" panose="020F0502020204030204" pitchFamily="34" charset="0"/>
                          <a:ea typeface="+mn-ea"/>
                          <a:cs typeface="+mn-cs"/>
                        </a:rPr>
                        <a:t>1.2 X 30 + 1.2 * 12 + 1.2 *3 = ~54 TB</a:t>
                      </a:r>
                      <a:endParaRPr lang="en-US" sz="1200" b="0" i="0" u="none" strike="noStrike" kern="1200" noProof="0" dirty="0">
                        <a:solidFill>
                          <a:srgbClr val="000000"/>
                        </a:solidFill>
                        <a:effectLst/>
                        <a:latin typeface="Calibri" panose="020F0502020204030204" pitchFamily="34" charset="0"/>
                        <a:ea typeface="+mn-ea"/>
                        <a:cs typeface="+mn-cs"/>
                      </a:endParaRPr>
                    </a:p>
                  </a:txBody>
                  <a:tcPr marL="4145" marR="4145" marT="414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207478930"/>
                  </a:ext>
                </a:extLst>
              </a:tr>
              <a:tr h="229194">
                <a:tc>
                  <a:txBody>
                    <a:bodyPr/>
                    <a:lstStyle/>
                    <a:p>
                      <a:pPr algn="l"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Express Route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500 Mbit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$290.00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406492968"/>
                  </a:ext>
                </a:extLst>
              </a:tr>
              <a:tr h="229194">
                <a:tc>
                  <a:txBody>
                    <a:bodyPr/>
                    <a:lstStyle/>
                    <a:p>
                      <a:pPr algn="l"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Express Route Data Plan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5 TB Data-Plan</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$128.00</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683275029"/>
                  </a:ext>
                </a:extLst>
              </a:tr>
              <a:tr h="229194">
                <a:tc>
                  <a:txBody>
                    <a:bodyPr/>
                    <a:lstStyle/>
                    <a:p>
                      <a:pPr algn="l" fontAlgn="b"/>
                      <a:r>
                        <a:rPr lang="en-US" sz="1200" b="0" i="0" u="none" strike="noStrike" dirty="0">
                          <a:solidFill>
                            <a:srgbClr val="000000"/>
                          </a:solidFill>
                          <a:effectLst/>
                          <a:latin typeface="Calibri" panose="020F0502020204030204" pitchFamily="34" charset="0"/>
                        </a:rPr>
                        <a:t>-</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Network</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ER Gateway</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US East 2</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1</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b"/>
                      <a:r>
                        <a:rPr lang="en-US" sz="1200" b="0" i="0" u="none" strike="noStrike" dirty="0">
                          <a:solidFill>
                            <a:srgbClr val="000000"/>
                          </a:solidFill>
                          <a:effectLst/>
                          <a:latin typeface="Calibri" panose="020F0502020204030204" pitchFamily="34" charset="0"/>
                        </a:rPr>
                        <a:t>744</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b"/>
                      <a:r>
                        <a:rPr lang="en-US" sz="1200" b="0" i="0" u="none" strike="noStrike" dirty="0">
                          <a:solidFill>
                            <a:srgbClr val="000000"/>
                          </a:solidFill>
                          <a:effectLst/>
                          <a:latin typeface="Calibri" panose="020F0502020204030204" pitchFamily="34" charset="0"/>
                        </a:rPr>
                        <a:t>ER GW High Performance</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$364.56</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r" fontAlgn="b"/>
                      <a:r>
                        <a:rPr lang="en-US" sz="12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3096212481"/>
                  </a:ext>
                </a:extLst>
              </a:tr>
              <a:tr h="229194">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ctr" fontAlgn="b"/>
                      <a:r>
                        <a:rPr lang="en-US" sz="1000" b="1" i="0" u="none" strike="noStrike" dirty="0">
                          <a:solidFill>
                            <a:srgbClr val="FFFFFF"/>
                          </a:solidFill>
                          <a:effectLst/>
                          <a:latin typeface="Calibri" panose="020F0502020204030204" pitchFamily="34" charset="0"/>
                        </a:rPr>
                        <a:t>Total</a:t>
                      </a:r>
                    </a:p>
                  </a:txBody>
                  <a:tcPr marL="3985" marR="3985" marT="3985" marB="0" anchor="b">
                    <a:lnL>
                      <a:noFill/>
                    </a:lnL>
                    <a:lnR>
                      <a:noFill/>
                    </a:lnR>
                    <a:lnT w="6350" cap="flat" cmpd="sng" algn="ctr">
                      <a:solidFill>
                        <a:srgbClr val="000000"/>
                      </a:solidFill>
                      <a:prstDash val="solid"/>
                      <a:round/>
                      <a:headEnd type="none" w="med" len="med"/>
                      <a:tailEnd type="none" w="med" len="med"/>
                    </a:lnT>
                    <a:lnB>
                      <a:noFill/>
                    </a:lnB>
                    <a:solidFill>
                      <a:srgbClr val="002060"/>
                    </a:solidFill>
                  </a:tcPr>
                </a:tc>
                <a:tc>
                  <a:txBody>
                    <a:bodyPr/>
                    <a:lstStyle/>
                    <a:p>
                      <a:pPr algn="r" fontAlgn="b"/>
                      <a:r>
                        <a:rPr lang="en-US" sz="1000" b="1" i="0" u="none" strike="noStrike" dirty="0">
                          <a:solidFill>
                            <a:srgbClr val="FFFFFF"/>
                          </a:solidFill>
                          <a:effectLst/>
                          <a:latin typeface="Calibri" panose="020F0502020204030204" pitchFamily="34" charset="0"/>
                        </a:rPr>
                        <a:t>$19,479.34</a:t>
                      </a:r>
                    </a:p>
                  </a:txBody>
                  <a:tcPr marL="3985" marR="3985" marT="3985"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2060"/>
                    </a:solidFill>
                  </a:tcPr>
                </a:tc>
                <a:tc>
                  <a:txBody>
                    <a:bodyPr/>
                    <a:lstStyle/>
                    <a:p>
                      <a:pPr algn="l" fontAlgn="b"/>
                      <a:r>
                        <a:rPr lang="en-US" sz="1000" b="0" i="0" u="none" strike="noStrike" dirty="0">
                          <a:solidFill>
                            <a:srgbClr val="000000"/>
                          </a:solidFill>
                          <a:effectLst/>
                          <a:latin typeface="Calibri" panose="020F0502020204030204" pitchFamily="34" charset="0"/>
                        </a:rPr>
                        <a:t> </a:t>
                      </a:r>
                    </a:p>
                  </a:txBody>
                  <a:tcPr marL="3985" marR="3985" marT="3985"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solidFill>
                      <a:srgbClr val="002060"/>
                    </a:solidFill>
                  </a:tcPr>
                </a:tc>
                <a:extLst>
                  <a:ext uri="{0D108BD9-81ED-4DB2-BD59-A6C34878D82A}">
                    <a16:rowId xmlns:a16="http://schemas.microsoft.com/office/drawing/2014/main" val="4222072120"/>
                  </a:ext>
                </a:extLst>
              </a:tr>
            </a:tbl>
          </a:graphicData>
        </a:graphic>
      </p:graphicFrame>
      <p:sp>
        <p:nvSpPr>
          <p:cNvPr id="8" name="Rectangle 7">
            <a:extLst>
              <a:ext uri="{FF2B5EF4-FFF2-40B4-BE49-F238E27FC236}">
                <a16:creationId xmlns:a16="http://schemas.microsoft.com/office/drawing/2014/main" id="{CC39505F-2B73-41BE-840F-A6EA6EDE98D0}"/>
              </a:ext>
            </a:extLst>
          </p:cNvPr>
          <p:cNvSpPr/>
          <p:nvPr/>
        </p:nvSpPr>
        <p:spPr>
          <a:xfrm>
            <a:off x="269240" y="6609635"/>
            <a:ext cx="9813365"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solidFill>
                <a:effectLst/>
                <a:uLnTx/>
                <a:uFillTx/>
                <a:latin typeface="Calibri" panose="020F0502020204030204"/>
                <a:ea typeface="+mn-ea"/>
                <a:cs typeface="+mn-cs"/>
              </a:rPr>
              <a:t>NOT INCLUDED : AD, Backup, Monitoring Server, Database licenses, MPLS (telco), Microsoft Premier Support, Managed Services  </a:t>
            </a:r>
          </a:p>
        </p:txBody>
      </p:sp>
    </p:spTree>
    <p:extLst>
      <p:ext uri="{BB962C8B-B14F-4D97-AF65-F5344CB8AC3E}">
        <p14:creationId xmlns:p14="http://schemas.microsoft.com/office/powerpoint/2010/main" val="3045171096"/>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519249" y="228602"/>
            <a:ext cx="11151917" cy="443198"/>
          </a:xfrm>
        </p:spPr>
        <p:txBody>
          <a:bodyPr/>
          <a:lstStyle/>
          <a:p>
            <a:r>
              <a:rPr lang="en-US" sz="4400" dirty="0">
                <a:solidFill>
                  <a:schemeClr val="tx1"/>
                </a:solidFill>
                <a:latin typeface="Segoe UI Light"/>
                <a:cs typeface="Segoe UI" pitchFamily="34" charset="0"/>
              </a:rPr>
              <a:t>SAP HANA </a:t>
            </a:r>
            <a:r>
              <a:rPr lang="en-US" sz="4400" dirty="0">
                <a:solidFill>
                  <a:schemeClr val="tx1"/>
                </a:solidFill>
                <a:latin typeface="Segoe UI Light"/>
              </a:rPr>
              <a:t>HA on Azure VMs Setup Sequence</a:t>
            </a:r>
            <a:endParaRPr lang="en-US" sz="4400" dirty="0">
              <a:solidFill>
                <a:schemeClr val="tx1"/>
              </a:solidFill>
            </a:endParaRPr>
          </a:p>
        </p:txBody>
      </p:sp>
      <p:sp>
        <p:nvSpPr>
          <p:cNvPr id="7" name="Content Placeholder 2"/>
          <p:cNvSpPr txBox="1">
            <a:spLocks/>
          </p:cNvSpPr>
          <p:nvPr/>
        </p:nvSpPr>
        <p:spPr>
          <a:xfrm>
            <a:off x="717228" y="1253331"/>
            <a:ext cx="8087906"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0" indent="-342900">
              <a:buFont typeface="+mj-lt"/>
              <a:buAutoNum type="arabicPeriod"/>
              <a:defRPr/>
            </a:pPr>
            <a:r>
              <a:rPr lang="en-US" sz="1800" dirty="0"/>
              <a:t>Provision Azure infrastructure and two Azure Linux VMs (Azure)</a:t>
            </a:r>
            <a:endParaRPr kumimoji="0" lang="en-US" sz="1800" b="0" i="0" u="none" strike="noStrike" kern="1200" cap="none" spc="0" normalizeH="0" baseline="0" noProof="0" dirty="0">
              <a:ln>
                <a:noFill/>
              </a:ln>
              <a:effectLst/>
              <a:uLnTx/>
              <a:uFillTx/>
            </a:endParaRP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r>
              <a:rPr kumimoji="0" lang="en-US" sz="1800" b="0" i="0" u="none" strike="noStrike" kern="1200" cap="none" spc="0" normalizeH="0" baseline="0" noProof="0" dirty="0">
                <a:ln>
                  <a:noFill/>
                </a:ln>
                <a:effectLst/>
                <a:uLnTx/>
                <a:uFillTx/>
                <a:ea typeface="+mn-ea"/>
                <a:cs typeface="+mn-cs"/>
              </a:rPr>
              <a:t>Update</a:t>
            </a:r>
            <a:r>
              <a:rPr kumimoji="0" lang="en-US" sz="1800" b="0" i="0" u="none" strike="noStrike" kern="1200" cap="none" spc="0" normalizeH="0" noProof="0" dirty="0">
                <a:ln>
                  <a:noFill/>
                </a:ln>
                <a:effectLst/>
                <a:uLnTx/>
                <a:uFillTx/>
                <a:ea typeface="+mn-ea"/>
                <a:cs typeface="+mn-cs"/>
              </a:rPr>
              <a:t> Linux OS  (Linux)</a:t>
            </a:r>
            <a:endParaRPr kumimoji="0" lang="en-US" sz="1800" b="0" i="0" u="none" strike="noStrike" kern="1200" cap="none" spc="0" normalizeH="0" baseline="0" noProof="0" dirty="0">
              <a:ln>
                <a:noFill/>
              </a:ln>
              <a:effectLst/>
              <a:uLnTx/>
              <a:uFillTx/>
              <a:ea typeface="+mn-ea"/>
              <a:cs typeface="+mn-cs"/>
            </a:endParaRPr>
          </a:p>
          <a:p>
            <a:pPr marL="342900" lvl="0" indent="-342900">
              <a:buFont typeface="+mj-lt"/>
              <a:buAutoNum type="arabicPeriod"/>
              <a:defRPr/>
            </a:pPr>
            <a:r>
              <a:rPr lang="en-US" sz="1800" dirty="0"/>
              <a:t>Install HA Extensions (Linux)</a:t>
            </a:r>
            <a:endParaRPr kumimoji="0" lang="en-US" sz="1800" b="0" i="0" u="none" strike="noStrike" kern="1200" cap="none" spc="0" normalizeH="0" baseline="0" noProof="0" dirty="0">
              <a:ln>
                <a:noFill/>
              </a:ln>
              <a:effectLst/>
              <a:uLnTx/>
              <a:uFillTx/>
            </a:endParaRPr>
          </a:p>
          <a:p>
            <a:pPr marL="342900" lvl="0" indent="-342900">
              <a:buFont typeface="+mj-lt"/>
              <a:buAutoNum type="arabicPeriod"/>
              <a:defRPr/>
            </a:pPr>
            <a:r>
              <a:rPr lang="en-US" sz="1800" dirty="0"/>
              <a:t>Set up disk layout (Linux)</a:t>
            </a:r>
            <a:endParaRPr kumimoji="0" lang="en-US" sz="1800" b="0" i="0" u="none" strike="noStrike" kern="1200" cap="none" spc="0" normalizeH="0" baseline="0" noProof="0" dirty="0">
              <a:ln>
                <a:noFill/>
              </a:ln>
              <a:effectLst/>
              <a:uLnTx/>
              <a:uFillTx/>
            </a:endParaRPr>
          </a:p>
          <a:p>
            <a:pPr marL="342900" lvl="0" indent="-342900">
              <a:buFont typeface="+mj-lt"/>
              <a:buAutoNum type="arabicPeriod"/>
              <a:defRPr/>
            </a:pPr>
            <a:r>
              <a:rPr lang="en-US" sz="1800" dirty="0"/>
              <a:t>Configure name resolution (Azure or Linux)</a:t>
            </a:r>
          </a:p>
          <a:p>
            <a:pPr marL="342900" lvl="0" indent="-342900">
              <a:buFont typeface="+mj-lt"/>
              <a:buAutoNum type="arabicPeriod"/>
              <a:defRPr/>
            </a:pPr>
            <a:r>
              <a:rPr lang="en-US" sz="1800" dirty="0"/>
              <a:t>Install cluster (Linux)</a:t>
            </a:r>
            <a:endParaRPr kumimoji="0" lang="en-US" sz="1800" b="0" i="0" u="none" strike="noStrike" kern="1200" cap="none" spc="0" normalizeH="0" baseline="0" noProof="0" dirty="0">
              <a:ln>
                <a:noFill/>
              </a:ln>
              <a:effectLst/>
              <a:uLnTx/>
              <a:uFillTx/>
            </a:endParaRPr>
          </a:p>
          <a:p>
            <a:pPr marL="342900" lvl="0" indent="-342900">
              <a:buFont typeface="+mj-lt"/>
              <a:buAutoNum type="arabicPeriod"/>
              <a:defRPr/>
            </a:pPr>
            <a:r>
              <a:rPr lang="en-US" sz="1800" dirty="0"/>
              <a:t>Configure Corosync (Linux)</a:t>
            </a:r>
            <a:endParaRPr kumimoji="0" lang="en-US" sz="1800" b="0" i="0" u="none" strike="noStrike" kern="1200" cap="none" spc="0" normalizeH="0" baseline="0" noProof="0" dirty="0">
              <a:ln>
                <a:noFill/>
              </a:ln>
              <a:effectLst/>
              <a:uLnTx/>
              <a:uFillTx/>
            </a:endParaRPr>
          </a:p>
          <a:p>
            <a:pPr marL="342900" lvl="0" indent="-342900">
              <a:buFont typeface="+mj-lt"/>
              <a:buAutoNum type="arabicPeriod"/>
              <a:defRPr/>
            </a:pPr>
            <a:r>
              <a:rPr lang="en-US" sz="1800" dirty="0"/>
              <a:t>Install HANA HA packages (Linux)</a:t>
            </a:r>
          </a:p>
          <a:p>
            <a:pPr marL="342900" lvl="0" indent="-342900">
              <a:buFont typeface="+mj-lt"/>
              <a:buAutoNum type="arabicPeriod"/>
              <a:defRPr/>
            </a:pPr>
            <a:r>
              <a:rPr lang="en-US" sz="1800" dirty="0"/>
              <a:t>Install SAP HANA (SAP)</a:t>
            </a:r>
          </a:p>
          <a:p>
            <a:pPr marL="342900" lvl="0" indent="-342900">
              <a:buFont typeface="+mj-lt"/>
              <a:buAutoNum type="arabicPeriod"/>
              <a:defRPr/>
            </a:pPr>
            <a:r>
              <a:rPr lang="en-US" sz="1800" dirty="0"/>
              <a:t>Upgrade SAP Host Agent (SAP)</a:t>
            </a:r>
          </a:p>
          <a:p>
            <a:pPr marL="342900" lvl="0" indent="-342900">
              <a:buFont typeface="+mj-lt"/>
              <a:buAutoNum type="arabicPeriod"/>
              <a:defRPr/>
            </a:pPr>
            <a:r>
              <a:rPr lang="en-US" sz="1800" dirty="0"/>
              <a:t>Configure HANA replication (SAP)</a:t>
            </a:r>
          </a:p>
          <a:p>
            <a:pPr marL="342900" lvl="0" indent="-342900">
              <a:buFont typeface="+mj-lt"/>
              <a:buAutoNum type="arabicPeriod"/>
              <a:defRPr/>
            </a:pPr>
            <a:r>
              <a:rPr lang="en-US" sz="1800" dirty="0"/>
              <a:t>Configure Cluster Framework (Linux)</a:t>
            </a:r>
          </a:p>
          <a:p>
            <a:pPr marL="342900" lvl="0" indent="-342900">
              <a:buFont typeface="+mj-lt"/>
              <a:buAutoNum type="arabicPeriod"/>
              <a:defRPr/>
            </a:pPr>
            <a:r>
              <a:rPr lang="en-US" sz="1800" dirty="0"/>
              <a:t>Create STONITH device (Azure and Linux)</a:t>
            </a:r>
          </a:p>
          <a:p>
            <a:pPr marL="342900" lvl="0" indent="-342900">
              <a:buFont typeface="+mj-lt"/>
              <a:buAutoNum type="arabicPeriod"/>
              <a:defRPr/>
            </a:pPr>
            <a:r>
              <a:rPr lang="en-US" sz="1800" dirty="0"/>
              <a:t>Register SAP HANA resources (Linux)</a:t>
            </a:r>
          </a:p>
          <a:p>
            <a:pPr marL="342900" marR="0" lvl="0" indent="-342900" algn="l" defTabSz="914400" rtl="0" eaLnBrk="1" fontAlgn="auto" latinLnBrk="0" hangingPunct="1">
              <a:lnSpc>
                <a:spcPct val="90000"/>
              </a:lnSpc>
              <a:spcBef>
                <a:spcPts val="1000"/>
              </a:spcBef>
              <a:spcAft>
                <a:spcPts val="0"/>
              </a:spcAft>
              <a:buClrTx/>
              <a:buSzTx/>
              <a:buFont typeface="+mj-lt"/>
              <a:buAutoNum type="arabicPeriod"/>
              <a:tabLst/>
              <a:defRPr/>
            </a:pPr>
            <a:endParaRPr kumimoji="0" lang="en-US" sz="1800" b="0" i="0" u="none" strike="noStrike" kern="1200" cap="none" spc="0" normalizeH="0" baseline="0" noProof="0" dirty="0">
              <a:ln>
                <a:noFill/>
              </a:ln>
              <a:effectLst/>
              <a:uLnTx/>
              <a:uFillTx/>
              <a:latin typeface="Calibri" panose="020F0502020204030204"/>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effectLst/>
              <a:uLnTx/>
              <a:uFillTx/>
              <a:latin typeface="Calibri" panose="020F0502020204030204"/>
              <a:ea typeface="+mn-ea"/>
              <a:cs typeface="+mn-cs"/>
            </a:endParaRPr>
          </a:p>
        </p:txBody>
      </p:sp>
    </p:spTree>
    <p:extLst>
      <p:ext uri="{BB962C8B-B14F-4D97-AF65-F5344CB8AC3E}">
        <p14:creationId xmlns:p14="http://schemas.microsoft.com/office/powerpoint/2010/main" val="85996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519249" y="162102"/>
            <a:ext cx="11151917" cy="443198"/>
          </a:xfrm>
        </p:spPr>
        <p:txBody>
          <a:bodyPr/>
          <a:lstStyle/>
          <a:p>
            <a:r>
              <a:rPr lang="en-US" sz="3600" dirty="0">
                <a:solidFill>
                  <a:schemeClr val="tx1"/>
                </a:solidFill>
              </a:rPr>
              <a:t>SAP HANA HA on Azure VMs Setup Sequence – detailed </a:t>
            </a:r>
            <a:endParaRPr lang="en-US" sz="3600" dirty="0"/>
          </a:p>
        </p:txBody>
      </p:sp>
      <p:sp>
        <p:nvSpPr>
          <p:cNvPr id="8" name="Content Placeholder 2"/>
          <p:cNvSpPr txBox="1">
            <a:spLocks/>
          </p:cNvSpPr>
          <p:nvPr/>
        </p:nvSpPr>
        <p:spPr>
          <a:xfrm>
            <a:off x="241824" y="1679333"/>
            <a:ext cx="11505527" cy="4464576"/>
          </a:xfrm>
        </p:spPr>
        <p:txBody>
          <a:bodyPr>
            <a:noAutofit/>
          </a:bodyPr>
          <a:lstStyle>
            <a:lvl1pPr marL="460201" indent="-460201" algn="l" defTabSz="91402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349" indent="-395147" algn="l" defTabSz="91402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429" indent="-403081" algn="l" defTabSz="91402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368" indent="-345947" algn="l" defTabSz="914029"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0804" indent="-336427" algn="l" defTabSz="914029"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3582"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591"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607"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619"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mj-lt"/>
              <a:buAutoNum type="arabicPeriod"/>
              <a:defRPr/>
            </a:pPr>
            <a:r>
              <a:rPr lang="en-US" sz="2800" dirty="0">
                <a:solidFill>
                  <a:schemeClr val="tx1"/>
                </a:solidFill>
              </a:rPr>
              <a:t>Provision Azure infrastructure and two Azure Linux VMs (SLES-for-SAP Applications 12 SP1) using the Azure Resource Manager model</a:t>
            </a:r>
          </a:p>
          <a:p>
            <a:pPr marL="514350" indent="-514350">
              <a:buFont typeface="+mj-lt"/>
              <a:buAutoNum type="arabicPeriod"/>
              <a:defRPr/>
            </a:pPr>
            <a:r>
              <a:rPr lang="en-US" sz="2800" dirty="0">
                <a:solidFill>
                  <a:schemeClr val="tx1"/>
                </a:solidFill>
              </a:rPr>
              <a:t>Register SLES to ensure access to package repositories (BYOS only), add the public-cloud module, update OS (</a:t>
            </a:r>
            <a:r>
              <a:rPr lang="en-US" sz="2800" dirty="0" err="1">
                <a:solidFill>
                  <a:schemeClr val="tx1"/>
                </a:solidFill>
              </a:rPr>
              <a:t>sudo</a:t>
            </a:r>
            <a:r>
              <a:rPr lang="en-US" sz="2800" dirty="0">
                <a:solidFill>
                  <a:schemeClr val="tx1"/>
                </a:solidFill>
              </a:rPr>
              <a:t> zipper update)</a:t>
            </a:r>
          </a:p>
          <a:p>
            <a:pPr marL="514350" indent="-514350">
              <a:buFont typeface="+mj-lt"/>
              <a:buAutoNum type="arabicPeriod"/>
              <a:defRPr/>
            </a:pPr>
            <a:r>
              <a:rPr lang="en-US" sz="2800" dirty="0">
                <a:solidFill>
                  <a:schemeClr val="tx1"/>
                </a:solidFill>
              </a:rPr>
              <a:t>Install HA Extensions (sudo zypper install sle-ha-release fence-agents)</a:t>
            </a:r>
          </a:p>
          <a:p>
            <a:pPr marL="514350" indent="-514350">
              <a:buFont typeface="+mj-lt"/>
              <a:buAutoNum type="arabicPeriod"/>
              <a:defRPr/>
            </a:pPr>
            <a:r>
              <a:rPr lang="en-US" sz="2800" dirty="0">
                <a:solidFill>
                  <a:schemeClr val="tx1"/>
                </a:solidFill>
              </a:rPr>
              <a:t>Set up disk layout</a:t>
            </a:r>
          </a:p>
          <a:p>
            <a:pPr marL="514350" indent="-514350">
              <a:buFont typeface="+mj-lt"/>
              <a:buAutoNum type="arabicPeriod"/>
              <a:defRPr/>
            </a:pPr>
            <a:r>
              <a:rPr lang="en-US" sz="2800" dirty="0">
                <a:solidFill>
                  <a:schemeClr val="tx1"/>
                </a:solidFill>
              </a:rPr>
              <a:t>Configure name resolution (DNS or /</a:t>
            </a:r>
            <a:r>
              <a:rPr lang="en-US" sz="2800" dirty="0" err="1">
                <a:solidFill>
                  <a:schemeClr val="tx1"/>
                </a:solidFill>
              </a:rPr>
              <a:t>etc</a:t>
            </a:r>
            <a:r>
              <a:rPr lang="en-US" sz="2800" dirty="0">
                <a:solidFill>
                  <a:schemeClr val="tx1"/>
                </a:solidFill>
              </a:rPr>
              <a:t>/hosts)</a:t>
            </a:r>
          </a:p>
          <a:p>
            <a:pPr marL="514350" indent="-514350">
              <a:buFont typeface="+mj-lt"/>
              <a:buAutoNum type="arabicPeriod"/>
              <a:defRPr/>
            </a:pPr>
            <a:endParaRPr lang="en-US" sz="2800" dirty="0">
              <a:solidFill>
                <a:schemeClr val="tx1"/>
              </a:solidFill>
            </a:endParaRPr>
          </a:p>
          <a:p>
            <a:pPr marL="514350" indent="-514350">
              <a:buFont typeface="+mj-lt"/>
              <a:buAutoNum type="arabicPeriod"/>
              <a:defRPr/>
            </a:pPr>
            <a:endParaRPr lang="en-US" sz="2800" dirty="0">
              <a:solidFill>
                <a:schemeClr val="tx1"/>
              </a:solidFill>
              <a:latin typeface="Segoe UI Light"/>
            </a:endParaRPr>
          </a:p>
        </p:txBody>
      </p:sp>
    </p:spTree>
    <p:extLst>
      <p:ext uri="{BB962C8B-B14F-4D97-AF65-F5344CB8AC3E}">
        <p14:creationId xmlns:p14="http://schemas.microsoft.com/office/powerpoint/2010/main" val="509687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519249" y="162102"/>
            <a:ext cx="11151917" cy="443198"/>
          </a:xfrm>
        </p:spPr>
        <p:txBody>
          <a:bodyPr/>
          <a:lstStyle/>
          <a:p>
            <a:r>
              <a:rPr lang="en-US" sz="3600" dirty="0">
                <a:solidFill>
                  <a:schemeClr val="tx1"/>
                </a:solidFill>
              </a:rPr>
              <a:t>SAP HANA HA on Azure VMs Setup Sequence – (continued)</a:t>
            </a:r>
            <a:endParaRPr lang="en-US" sz="3600" dirty="0"/>
          </a:p>
        </p:txBody>
      </p:sp>
      <p:sp>
        <p:nvSpPr>
          <p:cNvPr id="8" name="Content Placeholder 2"/>
          <p:cNvSpPr txBox="1">
            <a:spLocks/>
          </p:cNvSpPr>
          <p:nvPr/>
        </p:nvSpPr>
        <p:spPr>
          <a:xfrm>
            <a:off x="285988" y="1455190"/>
            <a:ext cx="10655552" cy="4464576"/>
          </a:xfrm>
        </p:spPr>
        <p:txBody>
          <a:bodyPr>
            <a:noAutofit/>
          </a:bodyPr>
          <a:lstStyle>
            <a:lvl1pPr marL="460201" indent="-460201" algn="l" defTabSz="914029" rtl="0" eaLnBrk="1" latinLnBrk="0" hangingPunct="1">
              <a:lnSpc>
                <a:spcPct val="90000"/>
              </a:lnSpc>
              <a:spcBef>
                <a:spcPct val="20000"/>
              </a:spcBef>
              <a:buSzPct val="80000"/>
              <a:buFont typeface="Arial" pitchFamily="34" charset="0"/>
              <a:buChar char="•"/>
              <a:defRPr sz="3199" kern="1200">
                <a:gradFill>
                  <a:gsLst>
                    <a:gs pos="0">
                      <a:srgbClr val="595959"/>
                    </a:gs>
                    <a:gs pos="86000">
                      <a:srgbClr val="595959"/>
                    </a:gs>
                  </a:gsLst>
                  <a:lin ang="5400000" scaled="0"/>
                </a:gradFill>
                <a:latin typeface="+mn-lt"/>
                <a:ea typeface="+mn-ea"/>
                <a:cs typeface="+mn-cs"/>
              </a:defRPr>
            </a:lvl1pPr>
            <a:lvl2pPr marL="855349" indent="-395147" algn="l" defTabSz="914029" rtl="0" eaLnBrk="1" latinLnBrk="0" hangingPunct="1">
              <a:lnSpc>
                <a:spcPct val="90000"/>
              </a:lnSpc>
              <a:spcBef>
                <a:spcPct val="20000"/>
              </a:spcBef>
              <a:buSzPct val="80000"/>
              <a:buFont typeface="Arial" pitchFamily="34" charset="0"/>
              <a:buChar char="•"/>
              <a:defRPr sz="2799" kern="1200">
                <a:gradFill>
                  <a:gsLst>
                    <a:gs pos="0">
                      <a:srgbClr val="595959"/>
                    </a:gs>
                    <a:gs pos="86000">
                      <a:srgbClr val="595959"/>
                    </a:gs>
                  </a:gsLst>
                  <a:lin ang="5400000" scaled="0"/>
                </a:gradFill>
                <a:latin typeface="+mn-lt"/>
                <a:ea typeface="+mn-ea"/>
                <a:cs typeface="+mn-cs"/>
              </a:defRPr>
            </a:lvl2pPr>
            <a:lvl3pPr marL="1258429" indent="-403081" algn="l" defTabSz="914029" rtl="0" eaLnBrk="1" latinLnBrk="0" hangingPunct="1">
              <a:lnSpc>
                <a:spcPct val="90000"/>
              </a:lnSpc>
              <a:spcBef>
                <a:spcPct val="20000"/>
              </a:spcBef>
              <a:buSzPct val="80000"/>
              <a:buFont typeface="Arial" pitchFamily="34" charset="0"/>
              <a:buChar char="•"/>
              <a:defRPr sz="2399" kern="1200">
                <a:gradFill>
                  <a:gsLst>
                    <a:gs pos="0">
                      <a:srgbClr val="595959"/>
                    </a:gs>
                    <a:gs pos="86000">
                      <a:srgbClr val="595959"/>
                    </a:gs>
                  </a:gsLst>
                  <a:lin ang="5400000" scaled="0"/>
                </a:gradFill>
                <a:latin typeface="+mn-lt"/>
                <a:ea typeface="+mn-ea"/>
                <a:cs typeface="+mn-cs"/>
              </a:defRPr>
            </a:lvl3pPr>
            <a:lvl4pPr marL="1604368" indent="-345947" algn="l" defTabSz="914029"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0804" indent="-336427" algn="l" defTabSz="914029"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3582"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591"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607"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619" indent="-228508" algn="l" defTabSz="914029"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42900" indent="-342900">
              <a:buFont typeface="+mj-lt"/>
              <a:buAutoNum type="arabicPeriod"/>
              <a:defRPr/>
            </a:pPr>
            <a:r>
              <a:rPr lang="en-US" sz="2400" dirty="0">
                <a:solidFill>
                  <a:schemeClr val="tx1"/>
                </a:solidFill>
              </a:rPr>
              <a:t>Install cluster on the first node (</a:t>
            </a:r>
            <a:r>
              <a:rPr lang="en-US" sz="2400" dirty="0" err="1">
                <a:solidFill>
                  <a:schemeClr val="tx1"/>
                </a:solidFill>
              </a:rPr>
              <a:t>sudo</a:t>
            </a:r>
            <a:r>
              <a:rPr lang="en-US" sz="2400" dirty="0">
                <a:solidFill>
                  <a:schemeClr val="tx1"/>
                </a:solidFill>
              </a:rPr>
              <a:t> ha-cluster-</a:t>
            </a:r>
            <a:r>
              <a:rPr lang="en-US" sz="2400" dirty="0" err="1">
                <a:solidFill>
                  <a:schemeClr val="tx1"/>
                </a:solidFill>
              </a:rPr>
              <a:t>init</a:t>
            </a:r>
            <a:r>
              <a:rPr lang="en-US" sz="2400" dirty="0">
                <a:solidFill>
                  <a:schemeClr val="tx1"/>
                </a:solidFill>
              </a:rPr>
              <a:t>) and join the second node to the cluster (</a:t>
            </a:r>
            <a:r>
              <a:rPr lang="en-US" sz="2400" dirty="0" err="1">
                <a:solidFill>
                  <a:schemeClr val="tx1"/>
                </a:solidFill>
              </a:rPr>
              <a:t>sudo</a:t>
            </a:r>
            <a:r>
              <a:rPr lang="en-US" sz="2400" dirty="0">
                <a:solidFill>
                  <a:schemeClr val="tx1"/>
                </a:solidFill>
              </a:rPr>
              <a:t> ha-cluster-join)</a:t>
            </a:r>
          </a:p>
          <a:p>
            <a:pPr marL="342900" indent="-342900">
              <a:buFont typeface="+mj-lt"/>
              <a:buAutoNum type="arabicPeriod"/>
              <a:defRPr/>
            </a:pPr>
            <a:r>
              <a:rPr lang="en-US" sz="2400" dirty="0">
                <a:solidFill>
                  <a:schemeClr val="tx1"/>
                </a:solidFill>
              </a:rPr>
              <a:t>Configure </a:t>
            </a:r>
            <a:r>
              <a:rPr lang="en-US" sz="2400" dirty="0" err="1">
                <a:solidFill>
                  <a:schemeClr val="tx1"/>
                </a:solidFill>
              </a:rPr>
              <a:t>corosync</a:t>
            </a:r>
            <a:r>
              <a:rPr lang="en-US" sz="2400" dirty="0">
                <a:solidFill>
                  <a:schemeClr val="tx1"/>
                </a:solidFill>
              </a:rPr>
              <a:t> transport and </a:t>
            </a:r>
            <a:r>
              <a:rPr lang="en-US" sz="2400" dirty="0" err="1">
                <a:solidFill>
                  <a:schemeClr val="tx1"/>
                </a:solidFill>
              </a:rPr>
              <a:t>nodelist</a:t>
            </a:r>
            <a:r>
              <a:rPr lang="en-US" sz="2400" dirty="0">
                <a:solidFill>
                  <a:schemeClr val="tx1"/>
                </a:solidFill>
              </a:rPr>
              <a:t> settings (edit /</a:t>
            </a:r>
            <a:r>
              <a:rPr lang="en-US" sz="2400" dirty="0" err="1">
                <a:solidFill>
                  <a:schemeClr val="tx1"/>
                </a:solidFill>
              </a:rPr>
              <a:t>etc</a:t>
            </a:r>
            <a:r>
              <a:rPr lang="en-US" sz="2400" dirty="0">
                <a:solidFill>
                  <a:schemeClr val="tx1"/>
                </a:solidFill>
              </a:rPr>
              <a:t>/</a:t>
            </a:r>
            <a:r>
              <a:rPr lang="en-US" sz="2400" dirty="0" err="1">
                <a:solidFill>
                  <a:schemeClr val="tx1"/>
                </a:solidFill>
              </a:rPr>
              <a:t>corosync</a:t>
            </a:r>
            <a:r>
              <a:rPr lang="en-US" sz="2400" dirty="0">
                <a:solidFill>
                  <a:schemeClr val="tx1"/>
                </a:solidFill>
              </a:rPr>
              <a:t>/</a:t>
            </a:r>
            <a:r>
              <a:rPr lang="en-US" sz="2400" dirty="0" err="1">
                <a:solidFill>
                  <a:schemeClr val="tx1"/>
                </a:solidFill>
              </a:rPr>
              <a:t>corosync.conf</a:t>
            </a:r>
            <a:r>
              <a:rPr lang="en-US" sz="2400" dirty="0">
                <a:solidFill>
                  <a:schemeClr val="tx1"/>
                </a:solidFill>
              </a:rPr>
              <a:t>) and restart </a:t>
            </a:r>
            <a:r>
              <a:rPr lang="en-US" sz="2400" dirty="0" err="1">
                <a:solidFill>
                  <a:schemeClr val="tx1"/>
                </a:solidFill>
              </a:rPr>
              <a:t>corosync</a:t>
            </a:r>
            <a:r>
              <a:rPr lang="en-US" sz="2400" dirty="0">
                <a:solidFill>
                  <a:schemeClr val="tx1"/>
                </a:solidFill>
              </a:rPr>
              <a:t> service</a:t>
            </a:r>
          </a:p>
          <a:p>
            <a:pPr marL="342900" indent="-342900">
              <a:buFont typeface="+mj-lt"/>
              <a:buAutoNum type="arabicPeriod"/>
              <a:defRPr/>
            </a:pPr>
            <a:r>
              <a:rPr lang="en-US" sz="2400" dirty="0">
                <a:solidFill>
                  <a:schemeClr val="tx1"/>
                </a:solidFill>
              </a:rPr>
              <a:t>Install HANA HA packages (</a:t>
            </a:r>
            <a:r>
              <a:rPr lang="en-US" sz="2400" dirty="0" err="1">
                <a:solidFill>
                  <a:schemeClr val="tx1"/>
                </a:solidFill>
              </a:rPr>
              <a:t>sudo</a:t>
            </a:r>
            <a:r>
              <a:rPr lang="en-US" sz="2400" dirty="0">
                <a:solidFill>
                  <a:schemeClr val="tx1"/>
                </a:solidFill>
              </a:rPr>
              <a:t> </a:t>
            </a:r>
            <a:r>
              <a:rPr lang="en-US" sz="2400" dirty="0" err="1">
                <a:solidFill>
                  <a:schemeClr val="tx1"/>
                </a:solidFill>
              </a:rPr>
              <a:t>zypper</a:t>
            </a:r>
            <a:r>
              <a:rPr lang="en-US" sz="2400" dirty="0">
                <a:solidFill>
                  <a:schemeClr val="tx1"/>
                </a:solidFill>
              </a:rPr>
              <a:t> install </a:t>
            </a:r>
            <a:r>
              <a:rPr lang="en-US" sz="2400" dirty="0" err="1">
                <a:solidFill>
                  <a:schemeClr val="tx1"/>
                </a:solidFill>
              </a:rPr>
              <a:t>SAPHanaSR</a:t>
            </a:r>
            <a:r>
              <a:rPr lang="en-US" sz="2400" dirty="0">
                <a:solidFill>
                  <a:schemeClr val="tx1"/>
                </a:solidFill>
              </a:rPr>
              <a:t>)</a:t>
            </a:r>
          </a:p>
          <a:p>
            <a:pPr marL="342900" indent="-342900">
              <a:buFont typeface="+mj-lt"/>
              <a:buAutoNum type="arabicPeriod"/>
              <a:defRPr/>
            </a:pPr>
            <a:r>
              <a:rPr lang="en-US" sz="2400" dirty="0">
                <a:solidFill>
                  <a:schemeClr val="tx1"/>
                </a:solidFill>
              </a:rPr>
              <a:t>Run </a:t>
            </a:r>
            <a:r>
              <a:rPr lang="en-US" sz="2400" dirty="0" err="1">
                <a:solidFill>
                  <a:schemeClr val="tx1"/>
                </a:solidFill>
              </a:rPr>
              <a:t>hdblcm</a:t>
            </a:r>
            <a:r>
              <a:rPr lang="en-US" sz="2400" dirty="0">
                <a:solidFill>
                  <a:schemeClr val="tx1"/>
                </a:solidFill>
              </a:rPr>
              <a:t> to install SAP HANA</a:t>
            </a:r>
          </a:p>
          <a:p>
            <a:pPr marL="342900" indent="-342900">
              <a:buFont typeface="+mj-lt"/>
              <a:buAutoNum type="arabicPeriod"/>
              <a:defRPr/>
            </a:pPr>
            <a:r>
              <a:rPr lang="en-US" sz="2400" dirty="0">
                <a:solidFill>
                  <a:schemeClr val="tx1"/>
                </a:solidFill>
              </a:rPr>
              <a:t>Upgrade SAP Host Agent </a:t>
            </a:r>
          </a:p>
          <a:p>
            <a:pPr marL="342900" indent="-342900">
              <a:buFont typeface="+mj-lt"/>
              <a:buAutoNum type="arabicPeriod"/>
              <a:defRPr/>
            </a:pPr>
            <a:r>
              <a:rPr lang="en-US" sz="2400" dirty="0">
                <a:solidFill>
                  <a:schemeClr val="tx1"/>
                </a:solidFill>
              </a:rPr>
              <a:t>Configure HANA replication (create </a:t>
            </a:r>
            <a:r>
              <a:rPr lang="en-US" sz="2400" dirty="0" err="1">
                <a:solidFill>
                  <a:schemeClr val="tx1"/>
                </a:solidFill>
              </a:rPr>
              <a:t>keystore</a:t>
            </a:r>
            <a:r>
              <a:rPr lang="en-US" sz="2400" dirty="0">
                <a:solidFill>
                  <a:schemeClr val="tx1"/>
                </a:solidFill>
              </a:rPr>
              <a:t>, create the primary site, create the secondary site)</a:t>
            </a:r>
          </a:p>
          <a:p>
            <a:pPr marL="342900" indent="-342900">
              <a:buFont typeface="+mj-lt"/>
              <a:buAutoNum type="arabicPeriod"/>
              <a:defRPr/>
            </a:pPr>
            <a:r>
              <a:rPr lang="en-US" sz="2400" dirty="0">
                <a:solidFill>
                  <a:schemeClr val="tx1"/>
                </a:solidFill>
              </a:rPr>
              <a:t>Configure Cluster Framework</a:t>
            </a:r>
          </a:p>
          <a:p>
            <a:pPr marL="342900" indent="-342900">
              <a:buFont typeface="+mj-lt"/>
              <a:buAutoNum type="arabicPeriod"/>
              <a:defRPr/>
            </a:pPr>
            <a:r>
              <a:rPr lang="en-US" sz="2400" dirty="0">
                <a:solidFill>
                  <a:schemeClr val="tx1"/>
                </a:solidFill>
              </a:rPr>
              <a:t>Create STONITH device (register an Azure AD app and a corresponding Service Principal, configure the cluster STONITH device)</a:t>
            </a:r>
          </a:p>
          <a:p>
            <a:pPr marL="342900" indent="-342900">
              <a:buFont typeface="+mj-lt"/>
              <a:buAutoNum type="arabicPeriod"/>
              <a:defRPr/>
            </a:pPr>
            <a:r>
              <a:rPr lang="en-US" sz="2400" dirty="0">
                <a:solidFill>
                  <a:schemeClr val="tx1"/>
                </a:solidFill>
              </a:rPr>
              <a:t>Register SAP HANA resources</a:t>
            </a:r>
            <a:endParaRPr lang="en-US" sz="1800" dirty="0">
              <a:solidFill>
                <a:schemeClr val="tx1"/>
              </a:solidFill>
            </a:endParaRPr>
          </a:p>
        </p:txBody>
      </p:sp>
    </p:spTree>
    <p:extLst>
      <p:ext uri="{BB962C8B-B14F-4D97-AF65-F5344CB8AC3E}">
        <p14:creationId xmlns:p14="http://schemas.microsoft.com/office/powerpoint/2010/main" val="29662499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itle 1">
            <a:extLst>
              <a:ext uri="{FF2B5EF4-FFF2-40B4-BE49-F238E27FC236}">
                <a16:creationId xmlns:a16="http://schemas.microsoft.com/office/drawing/2014/main" id="{A0DCCE7F-160A-4A38-A624-5579DEDB9C4F}"/>
              </a:ext>
            </a:extLst>
          </p:cNvPr>
          <p:cNvSpPr>
            <a:spLocks noGrp="1"/>
          </p:cNvSpPr>
          <p:nvPr>
            <p:ph type="title"/>
          </p:nvPr>
        </p:nvSpPr>
        <p:spPr>
          <a:xfrm>
            <a:off x="304800" y="228600"/>
            <a:ext cx="11582401" cy="863600"/>
          </a:xfrm>
        </p:spPr>
        <p:txBody>
          <a:bodyPr>
            <a:noAutofit/>
          </a:bodyPr>
          <a:lstStyle/>
          <a:p>
            <a:pPr algn="ctr"/>
            <a:r>
              <a:rPr lang="en-US" sz="3200" dirty="0">
                <a:solidFill>
                  <a:schemeClr val="tx1"/>
                </a:solidFill>
              </a:rPr>
              <a:t>S/4HANA, BW on HANA, HANA Enterprise, Side Car – VM with HA/DR</a:t>
            </a:r>
            <a:br>
              <a:rPr lang="en-US" sz="2800" dirty="0">
                <a:solidFill>
                  <a:schemeClr val="tx1"/>
                </a:solidFill>
              </a:rPr>
            </a:br>
            <a:endParaRPr lang="en-US" sz="3600" dirty="0">
              <a:solidFill>
                <a:schemeClr val="tx1"/>
              </a:solidFill>
            </a:endParaRPr>
          </a:p>
        </p:txBody>
      </p:sp>
      <p:pic>
        <p:nvPicPr>
          <p:cNvPr id="113" name="Picture 112" descr="Diagram of the BW on HANA with HA/DR preferred solution.">
            <a:extLst>
              <a:ext uri="{FF2B5EF4-FFF2-40B4-BE49-F238E27FC236}">
                <a16:creationId xmlns:a16="http://schemas.microsoft.com/office/drawing/2014/main" id="{A04297CB-3A7A-4BF7-B194-CA95C29691EE}"/>
              </a:ext>
            </a:extLst>
          </p:cNvPr>
          <p:cNvPicPr>
            <a:picLocks noChangeAspect="1"/>
          </p:cNvPicPr>
          <p:nvPr/>
        </p:nvPicPr>
        <p:blipFill>
          <a:blip r:embed="rId3"/>
          <a:stretch>
            <a:fillRect/>
          </a:stretch>
        </p:blipFill>
        <p:spPr>
          <a:xfrm>
            <a:off x="855232" y="1007094"/>
            <a:ext cx="10354359" cy="5584654"/>
          </a:xfrm>
          <a:prstGeom prst="rect">
            <a:avLst/>
          </a:prstGeom>
        </p:spPr>
      </p:pic>
    </p:spTree>
    <p:extLst>
      <p:ext uri="{BB962C8B-B14F-4D97-AF65-F5344CB8AC3E}">
        <p14:creationId xmlns:p14="http://schemas.microsoft.com/office/powerpoint/2010/main" val="27411406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239758"/>
          </a:xfrm>
        </p:spPr>
        <p:txBody>
          <a:bodyPr>
            <a:normAutofit/>
          </a:bodyPr>
          <a:lstStyle/>
          <a:p>
            <a:pPr marL="0" indent="0">
              <a:buNone/>
            </a:pPr>
            <a:r>
              <a:rPr lang="en-US" sz="3600" dirty="0"/>
              <a:t>ECC remains on-premises until Dec CY18 – how can we maintain integrations between ECC and BW? </a:t>
            </a:r>
            <a:endParaRPr lang="en-US" sz="3600" dirty="0">
              <a:solidFill>
                <a:schemeClr val="tx1"/>
              </a:solidFill>
              <a:cs typeface="Segoe UI Semilight" panose="020B0402040204020203" pitchFamily="34" charset="0"/>
            </a:endParaRPr>
          </a:p>
          <a:p>
            <a:pPr marL="0" indent="0">
              <a:spcAft>
                <a:spcPts val="882"/>
              </a:spcAft>
              <a:buNone/>
            </a:pPr>
            <a:endParaRPr lang="en-US" sz="1800" dirty="0">
              <a:solidFill>
                <a:schemeClr val="tx1"/>
              </a:solidFill>
            </a:endParaRPr>
          </a:p>
          <a:p>
            <a:r>
              <a:rPr lang="en-US" sz="2800" dirty="0">
                <a:solidFill>
                  <a:schemeClr val="tx1"/>
                </a:solidFill>
                <a:latin typeface="+mn-lt"/>
              </a:rPr>
              <a:t>Microsoft supports a hybrid solution, with symmetry between on-premises applications and those on the public cloud </a:t>
            </a:r>
          </a:p>
          <a:p>
            <a:r>
              <a:rPr lang="en-US" sz="2800" dirty="0">
                <a:solidFill>
                  <a:schemeClr val="tx1"/>
                </a:solidFill>
                <a:latin typeface="+mn-lt"/>
              </a:rPr>
              <a:t>Windows Azure Virtual Network  allows to create a logically isolated section in Azure and securely connect it to on premises datacenters</a:t>
            </a:r>
          </a:p>
          <a:p>
            <a:r>
              <a:rPr lang="en-US" sz="2800" dirty="0">
                <a:solidFill>
                  <a:schemeClr val="tx1"/>
                </a:solidFill>
                <a:latin typeface="+mn-lt"/>
              </a:rPr>
              <a:t>ExpressRoute provides secure, high-bandwidth, low-latency connectivity between Azure and on-premises datacenters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70763" y="1034429"/>
            <a:ext cx="11899317" cy="5689928"/>
          </a:xfrm>
        </p:spPr>
        <p:txBody>
          <a:bodyPr>
            <a:normAutofit lnSpcReduction="10000"/>
          </a:bodyPr>
          <a:lstStyle/>
          <a:p>
            <a:pPr marL="0" indent="0">
              <a:buNone/>
            </a:pPr>
            <a:r>
              <a:rPr lang="en-US" sz="3600" dirty="0"/>
              <a:t>How much does Azure cost? Give us a few options (e.g. HA and non-HA, DR and non-DR). </a:t>
            </a:r>
            <a:endParaRPr lang="en-US" sz="36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1050" dirty="0">
              <a:solidFill>
                <a:schemeClr val="tx1"/>
              </a:solidFill>
              <a:latin typeface="+mn-lt"/>
            </a:endParaRPr>
          </a:p>
          <a:p>
            <a:pPr marL="0" indent="0">
              <a:buNone/>
            </a:pPr>
            <a:r>
              <a:rPr lang="en-US" sz="2000" dirty="0">
                <a:solidFill>
                  <a:schemeClr val="tx1"/>
                </a:solidFill>
                <a:latin typeface="+mn-lt"/>
              </a:rPr>
              <a:t>The proposed design offers three options:</a:t>
            </a:r>
          </a:p>
          <a:p>
            <a:r>
              <a:rPr lang="en-US" sz="2000" dirty="0">
                <a:solidFill>
                  <a:schemeClr val="tx1"/>
                </a:solidFill>
                <a:latin typeface="+mn-lt"/>
              </a:rPr>
              <a:t>Non-HA</a:t>
            </a:r>
          </a:p>
          <a:p>
            <a:r>
              <a:rPr lang="en-US" sz="2000" dirty="0">
                <a:solidFill>
                  <a:schemeClr val="tx1"/>
                </a:solidFill>
                <a:latin typeface="+mn-lt"/>
              </a:rPr>
              <a:t>HA with no DR</a:t>
            </a:r>
          </a:p>
          <a:p>
            <a:r>
              <a:rPr lang="en-US" sz="2000" dirty="0">
                <a:solidFill>
                  <a:schemeClr val="tx1"/>
                </a:solidFill>
                <a:latin typeface="+mn-lt"/>
              </a:rPr>
              <a:t>HA and DR</a:t>
            </a:r>
          </a:p>
          <a:p>
            <a:pPr marL="0" indent="0">
              <a:spcAft>
                <a:spcPts val="882"/>
              </a:spcAft>
              <a:buNone/>
            </a:pPr>
            <a:endParaRPr lang="en-US" sz="200" dirty="0">
              <a:solidFill>
                <a:schemeClr val="tx1"/>
              </a:solidFill>
              <a:latin typeface="+mn-lt"/>
            </a:endParaRPr>
          </a:p>
          <a:p>
            <a:pPr marL="0" indent="0">
              <a:spcAft>
                <a:spcPts val="882"/>
              </a:spcAft>
              <a:buNone/>
            </a:pPr>
            <a:r>
              <a:rPr lang="en-US" sz="2000" dirty="0">
                <a:solidFill>
                  <a:schemeClr val="tx1"/>
                </a:solidFill>
                <a:latin typeface="+mn-lt"/>
              </a:rPr>
              <a:t>For mission-critical SAP applications using SAP HANA, high availability can be achieved through a highly resilient architecture with active and standby systems that have databases running with data replication. If a deployment is non-mission critical, it is possible to ensure high availability for just the data and spin up necessary compute on-demand in the event of a failure. </a:t>
            </a:r>
          </a:p>
          <a:p>
            <a:pPr marL="0" indent="0">
              <a:buNone/>
            </a:pPr>
            <a:r>
              <a:rPr lang="en-US" sz="2000" dirty="0">
                <a:solidFill>
                  <a:schemeClr val="tx1"/>
                </a:solidFill>
                <a:latin typeface="+mn-lt"/>
              </a:rPr>
              <a:t>Disaster recovery can leverage: </a:t>
            </a:r>
          </a:p>
          <a:p>
            <a:r>
              <a:rPr lang="en-US" sz="2000" dirty="0">
                <a:solidFill>
                  <a:schemeClr val="tx1"/>
                </a:solidFill>
                <a:latin typeface="+mn-lt"/>
              </a:rPr>
              <a:t>Azure Site Recovery Services (A2A scenario)</a:t>
            </a:r>
          </a:p>
          <a:p>
            <a:pPr lvl="1"/>
            <a:r>
              <a:rPr lang="en-US" sz="1800" dirty="0">
                <a:solidFill>
                  <a:schemeClr val="tx1"/>
                </a:solidFill>
              </a:rPr>
              <a:t>Replicates SAP application instance VMs and ASCS/SCS VMs to second SAP Azure region</a:t>
            </a:r>
          </a:p>
          <a:p>
            <a:pPr lvl="1"/>
            <a:r>
              <a:rPr lang="en-US" sz="1800" dirty="0">
                <a:solidFill>
                  <a:schemeClr val="tx1"/>
                </a:solidFill>
              </a:rPr>
              <a:t>VMs in DR region regions are not up and running (no compute costs)</a:t>
            </a:r>
          </a:p>
          <a:p>
            <a:pPr>
              <a:spcAft>
                <a:spcPts val="882"/>
              </a:spcAft>
            </a:pPr>
            <a:r>
              <a:rPr lang="en-US" sz="2000" dirty="0">
                <a:solidFill>
                  <a:schemeClr val="tx1"/>
                </a:solidFill>
                <a:latin typeface="+mn-lt"/>
              </a:rPr>
              <a:t>SAP HANA System Replication in asynchronous replication mode</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915193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2169563" cy="4696234"/>
          </a:xfrm>
        </p:spPr>
        <p:txBody>
          <a:bodyPr>
            <a:normAutofit/>
          </a:bodyPr>
          <a:lstStyle/>
          <a:p>
            <a:pPr marL="0" indent="0">
              <a:buNone/>
            </a:pPr>
            <a:r>
              <a:rPr lang="en-US" sz="3600" dirty="0"/>
              <a:t>Do I have to pay for virtual machines when they </a:t>
            </a:r>
          </a:p>
          <a:p>
            <a:pPr marL="0" indent="0">
              <a:buNone/>
            </a:pPr>
            <a:r>
              <a:rPr lang="en-US" sz="3600" dirty="0"/>
              <a:t>are stopped? </a:t>
            </a:r>
            <a:endParaRPr lang="en-US" sz="36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a:p>
            <a:r>
              <a:rPr lang="en-US" sz="2800" dirty="0">
                <a:solidFill>
                  <a:schemeClr val="tx1"/>
                </a:solidFill>
                <a:latin typeface="+mn-lt"/>
              </a:rPr>
              <a:t>Azure VM must be in the stopped (deallocated) state in order to avoid compute charges.  If the VM is stopped it will continue to incur charges  </a:t>
            </a:r>
          </a:p>
          <a:p>
            <a:r>
              <a:rPr lang="en-US" sz="2800" dirty="0">
                <a:solidFill>
                  <a:schemeClr val="tx1"/>
                </a:solidFill>
                <a:latin typeface="+mn-lt"/>
              </a:rPr>
              <a:t>Deallocating does not mean deleting the VM as it still exists in storage  </a:t>
            </a:r>
          </a:p>
          <a:p>
            <a:r>
              <a:rPr lang="en-US" sz="2800" dirty="0">
                <a:solidFill>
                  <a:schemeClr val="tx1"/>
                </a:solidFill>
                <a:latin typeface="+mn-lt"/>
              </a:rPr>
              <a:t>You will still incur storage charge even if the VM is deallocated</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9963269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marL="0" indent="0">
              <a:buNone/>
            </a:pPr>
            <a:r>
              <a:rPr lang="en-US" sz="3600" dirty="0"/>
              <a:t>Can I automate the shutdown of virtual machines at periodic times of day? </a:t>
            </a:r>
            <a:endParaRPr lang="en-US" sz="3600" dirty="0">
              <a:solidFill>
                <a:schemeClr val="tx1"/>
              </a:solidFill>
              <a:cs typeface="Segoe UI Semilight" panose="020B0402040204020203" pitchFamily="34" charset="0"/>
            </a:endParaRPr>
          </a:p>
          <a:p>
            <a:pPr marL="0" indent="0">
              <a:spcAft>
                <a:spcPts val="882"/>
              </a:spcAft>
              <a:buNone/>
            </a:pPr>
            <a:endParaRPr lang="en-US" sz="500" dirty="0">
              <a:solidFill>
                <a:schemeClr val="tx1"/>
              </a:solidFill>
            </a:endParaRPr>
          </a:p>
          <a:p>
            <a:r>
              <a:rPr lang="en-US" sz="2800" dirty="0">
                <a:solidFill>
                  <a:schemeClr val="tx1"/>
                </a:solidFill>
                <a:latin typeface="+mn-lt"/>
              </a:rPr>
              <a:t>Yes, this functionality is available directly from the Azure portal. Alternatively, you can use Azure Automation runbooks or custom Azure PowerShell and Azure CLI scripts to stop and deallocate any instance.</a:t>
            </a:r>
          </a:p>
          <a:p>
            <a:r>
              <a:rPr lang="en-US" sz="2800" dirty="0">
                <a:solidFill>
                  <a:schemeClr val="tx1"/>
                </a:solidFill>
                <a:latin typeface="+mn-lt"/>
              </a:rPr>
              <a:t>The same tools can be used to start the instance on a scheduled time</a:t>
            </a:r>
          </a:p>
          <a:p>
            <a:r>
              <a:rPr lang="en-US" sz="2800" dirty="0">
                <a:solidFill>
                  <a:schemeClr val="tx1"/>
                </a:solidFill>
                <a:latin typeface="+mn-lt"/>
              </a:rPr>
              <a:t>Note that the built-in platform auto-shutdown functionality does not provide the draining functionality of application servers, so it is important to verify that these servers do not have any active tasks before initiating shutdown. This can be implemented by using Azure Automation or Azure functions. </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0351550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456463"/>
            <a:ext cx="11653523" cy="4550441"/>
          </a:xfrm>
        </p:spPr>
        <p:txBody>
          <a:bodyPr>
            <a:normAutofit/>
          </a:bodyPr>
          <a:lstStyle/>
          <a:p>
            <a:pPr marL="0" indent="0">
              <a:buNone/>
            </a:pPr>
            <a:r>
              <a:rPr lang="en-US" sz="3600" i="1" dirty="0">
                <a:solidFill>
                  <a:schemeClr val="tx1"/>
                </a:solidFill>
              </a:rPr>
              <a:t>“Azure has provided high availability and disaster recovery capabilities for our production environment at a very reasonable price.”</a:t>
            </a:r>
          </a:p>
          <a:p>
            <a:endParaRPr lang="en-US" sz="3600" dirty="0">
              <a:solidFill>
                <a:schemeClr val="tx1"/>
              </a:solidFill>
            </a:endParaRPr>
          </a:p>
          <a:p>
            <a:pPr marL="0" indent="0" algn="r">
              <a:buNone/>
            </a:pPr>
            <a:r>
              <a:rPr lang="en-US" sz="2800" dirty="0">
                <a:solidFill>
                  <a:schemeClr val="tx1"/>
                </a:solidFill>
              </a:rPr>
              <a:t>				Andrew Cross, CIO, A. Datum Group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4E33A-B333-46F5-B503-CF46D92DD4DD}"/>
              </a:ext>
            </a:extLst>
          </p:cNvPr>
          <p:cNvSpPr>
            <a:spLocks noGrp="1"/>
          </p:cNvSpPr>
          <p:nvPr>
            <p:ph type="title"/>
          </p:nvPr>
        </p:nvSpPr>
        <p:spPr/>
        <p:txBody>
          <a:bodyPr/>
          <a:lstStyle/>
          <a:p>
            <a:r>
              <a:rPr lang="en-US" dirty="0"/>
              <a:t>Appendix slides</a:t>
            </a:r>
          </a:p>
        </p:txBody>
      </p:sp>
    </p:spTree>
    <p:extLst>
      <p:ext uri="{BB962C8B-B14F-4D97-AF65-F5344CB8AC3E}">
        <p14:creationId xmlns:p14="http://schemas.microsoft.com/office/powerpoint/2010/main" val="2609271406"/>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09ED5-4AC3-4434-9F86-1F55BC05FFC4}"/>
              </a:ext>
            </a:extLst>
          </p:cNvPr>
          <p:cNvSpPr>
            <a:spLocks noGrp="1"/>
          </p:cNvSpPr>
          <p:nvPr>
            <p:ph type="title"/>
          </p:nvPr>
        </p:nvSpPr>
        <p:spPr/>
        <p:txBody>
          <a:bodyPr>
            <a:normAutofit fontScale="90000"/>
          </a:bodyPr>
          <a:lstStyle/>
          <a:p>
            <a:r>
              <a:rPr lang="en-US" sz="3500" dirty="0">
                <a:solidFill>
                  <a:schemeClr val="tx1"/>
                </a:solidFill>
              </a:rPr>
              <a:t>SAP HANA Hardware Configuration Check Tool (HWCCT)</a:t>
            </a:r>
            <a:br>
              <a:rPr lang="en-US" sz="3500" dirty="0">
                <a:solidFill>
                  <a:schemeClr val="tx1"/>
                </a:solidFill>
              </a:rPr>
            </a:br>
            <a:r>
              <a:rPr lang="en-US" sz="3500" dirty="0">
                <a:solidFill>
                  <a:schemeClr val="tx1"/>
                </a:solidFill>
              </a:rPr>
              <a:t> – KPIs for Storage (Production)</a:t>
            </a:r>
          </a:p>
        </p:txBody>
      </p:sp>
      <p:pic>
        <p:nvPicPr>
          <p:cNvPr id="4" name="Picture 3" descr="A table displays with the following hardware configuration data: Volume, Block Sizes, Test File Size, KPIs (Initial Write and Overwrite), Read, and Latency.&#10;&#10;At this time, we are unable to capture all of the information in the table. Future versions of this course should address this." title="HWCCT table">
            <a:extLst>
              <a:ext uri="{FF2B5EF4-FFF2-40B4-BE49-F238E27FC236}">
                <a16:creationId xmlns:a16="http://schemas.microsoft.com/office/drawing/2014/main" id="{BA737586-E2E1-4B84-BA8B-6EE4BA023AE0}"/>
              </a:ext>
            </a:extLst>
          </p:cNvPr>
          <p:cNvPicPr>
            <a:picLocks noChangeAspect="1"/>
          </p:cNvPicPr>
          <p:nvPr/>
        </p:nvPicPr>
        <p:blipFill>
          <a:blip r:embed="rId3"/>
          <a:stretch>
            <a:fillRect/>
          </a:stretch>
        </p:blipFill>
        <p:spPr>
          <a:xfrm>
            <a:off x="1393939" y="1360289"/>
            <a:ext cx="9429493" cy="4774807"/>
          </a:xfrm>
          <a:prstGeom prst="rect">
            <a:avLst/>
          </a:prstGeom>
        </p:spPr>
      </p:pic>
      <p:sp>
        <p:nvSpPr>
          <p:cNvPr id="5" name="Rectangle 4">
            <a:extLst>
              <a:ext uri="{FF2B5EF4-FFF2-40B4-BE49-F238E27FC236}">
                <a16:creationId xmlns:a16="http://schemas.microsoft.com/office/drawing/2014/main" id="{8721DD44-278E-4EA0-A892-5705D9DAC4AF}"/>
              </a:ext>
            </a:extLst>
          </p:cNvPr>
          <p:cNvSpPr/>
          <p:nvPr/>
        </p:nvSpPr>
        <p:spPr>
          <a:xfrm>
            <a:off x="162131" y="6412951"/>
            <a:ext cx="955615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white"/>
                </a:solidFill>
                <a:effectLst/>
                <a:uLnTx/>
                <a:uFillTx/>
                <a:latin typeface="Calibri" panose="020F0502020204030204"/>
                <a:ea typeface="+mn-ea"/>
                <a:cs typeface="+mn-cs"/>
              </a:rPr>
              <a:t>Source SAP Note: 1943937 - Hardware Configuration Check Tool - Central Note</a:t>
            </a:r>
          </a:p>
        </p:txBody>
      </p:sp>
    </p:spTree>
    <p:extLst>
      <p:ext uri="{BB962C8B-B14F-4D97-AF65-F5344CB8AC3E}">
        <p14:creationId xmlns:p14="http://schemas.microsoft.com/office/powerpoint/2010/main" val="822289018"/>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0B89FCB-A28E-477F-AE6E-31E06BFF9F14}"/>
              </a:ext>
            </a:extLst>
          </p:cNvPr>
          <p:cNvSpPr>
            <a:spLocks noGrp="1"/>
          </p:cNvSpPr>
          <p:nvPr>
            <p:ph type="title"/>
          </p:nvPr>
        </p:nvSpPr>
        <p:spPr/>
        <p:txBody>
          <a:bodyPr>
            <a:noAutofit/>
          </a:bodyPr>
          <a:lstStyle/>
          <a:p>
            <a:r>
              <a:rPr lang="en-US" sz="3500" dirty="0">
                <a:solidFill>
                  <a:schemeClr val="tx1"/>
                </a:solidFill>
              </a:rPr>
              <a:t>SAP HANA Storage Layout  (TDI Best Practice)</a:t>
            </a:r>
          </a:p>
        </p:txBody>
      </p:sp>
      <p:sp>
        <p:nvSpPr>
          <p:cNvPr id="15" name="Rectangle 14">
            <a:extLst>
              <a:ext uri="{FF2B5EF4-FFF2-40B4-BE49-F238E27FC236}">
                <a16:creationId xmlns:a16="http://schemas.microsoft.com/office/drawing/2014/main" id="{F80E8CFE-E450-4D12-A53C-C25D32E028BC}"/>
              </a:ext>
            </a:extLst>
          </p:cNvPr>
          <p:cNvSpPr/>
          <p:nvPr/>
        </p:nvSpPr>
        <p:spPr>
          <a:xfrm>
            <a:off x="162131" y="6412951"/>
            <a:ext cx="955615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white"/>
                </a:solidFill>
                <a:effectLst/>
                <a:uLnTx/>
                <a:uFillTx/>
                <a:latin typeface="Calibri" panose="020F0502020204030204"/>
                <a:ea typeface="+mn-ea"/>
                <a:cs typeface="+mn-cs"/>
              </a:rPr>
              <a:t>Source SAP  - SAP HANA Storage Requirements </a:t>
            </a:r>
          </a:p>
        </p:txBody>
      </p:sp>
      <p:pic>
        <p:nvPicPr>
          <p:cNvPr id="5" name="Picture 4" descr="Storage Layout flowchart&#10;&#10;A Storage Layout flowchart displays.&#10;&#10;At this time, we are unable to capture all of the information in the flowchart. Future versions of this course should address this.&#10;&#10;Sizes &#10;&#10;Sizes are listed for Size Data, Size Log, Size Log (min), and Size Shared.">
            <a:extLst>
              <a:ext uri="{FF2B5EF4-FFF2-40B4-BE49-F238E27FC236}">
                <a16:creationId xmlns:a16="http://schemas.microsoft.com/office/drawing/2014/main" id="{78AE84AE-D432-4D3C-83B0-91E32DFE9530}"/>
              </a:ext>
            </a:extLst>
          </p:cNvPr>
          <p:cNvPicPr>
            <a:picLocks noChangeAspect="1"/>
          </p:cNvPicPr>
          <p:nvPr/>
        </p:nvPicPr>
        <p:blipFill>
          <a:blip r:embed="rId3"/>
          <a:stretch>
            <a:fillRect/>
          </a:stretch>
        </p:blipFill>
        <p:spPr>
          <a:xfrm>
            <a:off x="0" y="1012133"/>
            <a:ext cx="12192000" cy="5400818"/>
          </a:xfrm>
          <a:prstGeom prst="rect">
            <a:avLst/>
          </a:prstGeom>
        </p:spPr>
      </p:pic>
    </p:spTree>
    <p:extLst>
      <p:ext uri="{BB962C8B-B14F-4D97-AF65-F5344CB8AC3E}">
        <p14:creationId xmlns:p14="http://schemas.microsoft.com/office/powerpoint/2010/main" val="3650380623"/>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cs typeface="Segoe UI Light" panose="020B0502040204020203" pitchFamily="34" charset="0"/>
              </a:rPr>
              <a:t>Premium Storage KPIs &amp; Cost</a:t>
            </a:r>
            <a:endParaRPr lang="en-US" sz="3600" dirty="0"/>
          </a:p>
        </p:txBody>
      </p:sp>
      <p:graphicFrame>
        <p:nvGraphicFramePr>
          <p:cNvPr id="5" name="Table 4"/>
          <p:cNvGraphicFramePr>
            <a:graphicFrameLocks noGrp="1"/>
          </p:cNvGraphicFramePr>
          <p:nvPr>
            <p:extLst>
              <p:ext uri="{D42A27DB-BD31-4B8C-83A1-F6EECF244321}">
                <p14:modId xmlns:p14="http://schemas.microsoft.com/office/powerpoint/2010/main" val="1096272405"/>
              </p:ext>
            </p:extLst>
          </p:nvPr>
        </p:nvGraphicFramePr>
        <p:xfrm>
          <a:off x="3029448" y="1516279"/>
          <a:ext cx="8651021" cy="3609945"/>
        </p:xfrm>
        <a:graphic>
          <a:graphicData uri="http://schemas.openxmlformats.org/drawingml/2006/table">
            <a:tbl>
              <a:tblPr firstRow="1" firstCol="1" bandCol="1"/>
              <a:tblGrid>
                <a:gridCol w="1424812">
                  <a:extLst>
                    <a:ext uri="{9D8B030D-6E8A-4147-A177-3AD203B41FA5}">
                      <a16:colId xmlns:a16="http://schemas.microsoft.com/office/drawing/2014/main" val="3500317582"/>
                    </a:ext>
                  </a:extLst>
                </a:gridCol>
                <a:gridCol w="911753">
                  <a:extLst>
                    <a:ext uri="{9D8B030D-6E8A-4147-A177-3AD203B41FA5}">
                      <a16:colId xmlns:a16="http://schemas.microsoft.com/office/drawing/2014/main" val="2183111314"/>
                    </a:ext>
                  </a:extLst>
                </a:gridCol>
                <a:gridCol w="911753">
                  <a:extLst>
                    <a:ext uri="{9D8B030D-6E8A-4147-A177-3AD203B41FA5}">
                      <a16:colId xmlns:a16="http://schemas.microsoft.com/office/drawing/2014/main" val="1420941286"/>
                    </a:ext>
                  </a:extLst>
                </a:gridCol>
                <a:gridCol w="911753">
                  <a:extLst>
                    <a:ext uri="{9D8B030D-6E8A-4147-A177-3AD203B41FA5}">
                      <a16:colId xmlns:a16="http://schemas.microsoft.com/office/drawing/2014/main" val="3717901746"/>
                    </a:ext>
                  </a:extLst>
                </a:gridCol>
                <a:gridCol w="911753">
                  <a:extLst>
                    <a:ext uri="{9D8B030D-6E8A-4147-A177-3AD203B41FA5}">
                      <a16:colId xmlns:a16="http://schemas.microsoft.com/office/drawing/2014/main" val="594706877"/>
                    </a:ext>
                  </a:extLst>
                </a:gridCol>
                <a:gridCol w="860117">
                  <a:extLst>
                    <a:ext uri="{9D8B030D-6E8A-4147-A177-3AD203B41FA5}">
                      <a16:colId xmlns:a16="http://schemas.microsoft.com/office/drawing/2014/main" val="3133262503"/>
                    </a:ext>
                  </a:extLst>
                </a:gridCol>
                <a:gridCol w="906360">
                  <a:extLst>
                    <a:ext uri="{9D8B030D-6E8A-4147-A177-3AD203B41FA5}">
                      <a16:colId xmlns:a16="http://schemas.microsoft.com/office/drawing/2014/main" val="942016152"/>
                    </a:ext>
                  </a:extLst>
                </a:gridCol>
                <a:gridCol w="906360">
                  <a:extLst>
                    <a:ext uri="{9D8B030D-6E8A-4147-A177-3AD203B41FA5}">
                      <a16:colId xmlns:a16="http://schemas.microsoft.com/office/drawing/2014/main" val="3175885136"/>
                    </a:ext>
                  </a:extLst>
                </a:gridCol>
                <a:gridCol w="906360">
                  <a:extLst>
                    <a:ext uri="{9D8B030D-6E8A-4147-A177-3AD203B41FA5}">
                      <a16:colId xmlns:a16="http://schemas.microsoft.com/office/drawing/2014/main" val="2483227964"/>
                    </a:ext>
                  </a:extLst>
                </a:gridCol>
              </a:tblGrid>
              <a:tr h="1050866">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Premium Storage Disk Type</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P4</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P6</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P10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p>
                      <a:pPr marL="0" algn="ctr" defTabSz="914029" rtl="0" eaLnBrk="1" latinLnBrk="0" hangingPunct="1"/>
                      <a:r>
                        <a:rPr lang="en-US" sz="1600" b="0" kern="1200" dirty="0">
                          <a:solidFill>
                            <a:schemeClr val="lt1"/>
                          </a:solidFill>
                          <a:latin typeface="+mj-lt"/>
                          <a:ea typeface="+mn-ea"/>
                          <a:cs typeface="+mn-cs"/>
                        </a:rPr>
                        <a:t>P15</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P20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P30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P40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P50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extLst>
                  <a:ext uri="{0D108BD9-81ED-4DB2-BD59-A6C34878D82A}">
                    <a16:rowId xmlns:a16="http://schemas.microsoft.com/office/drawing/2014/main" val="3895604224"/>
                  </a:ext>
                </a:extLst>
              </a:tr>
              <a:tr h="721989">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Disk size</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32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64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128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algn="ctr"/>
                      <a:r>
                        <a:rPr lang="en-US" sz="1600" b="0" dirty="0">
                          <a:solidFill>
                            <a:schemeClr val="bg1"/>
                          </a:solidFill>
                          <a:latin typeface="+mj-lt"/>
                        </a:rPr>
                        <a:t>256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512 GB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1024 GB </a:t>
                      </a:r>
                    </a:p>
                    <a:p>
                      <a:pPr algn="ctr"/>
                      <a:r>
                        <a:rPr lang="en-US" sz="1600" b="0" dirty="0">
                          <a:solidFill>
                            <a:schemeClr val="bg1"/>
                          </a:solidFill>
                          <a:latin typeface="+mj-lt"/>
                        </a:rPr>
                        <a:t>(1 TB)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2048 GB </a:t>
                      </a:r>
                    </a:p>
                    <a:p>
                      <a:pPr algn="ctr"/>
                      <a:r>
                        <a:rPr lang="en-US" sz="1600" b="0" dirty="0">
                          <a:solidFill>
                            <a:schemeClr val="bg1"/>
                          </a:solidFill>
                          <a:latin typeface="+mj-lt"/>
                        </a:rPr>
                        <a:t>(2 TB)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4096 GB</a:t>
                      </a:r>
                    </a:p>
                    <a:p>
                      <a:pPr algn="ctr"/>
                      <a:r>
                        <a:rPr lang="en-US" sz="1600" b="0" dirty="0">
                          <a:solidFill>
                            <a:schemeClr val="bg1"/>
                          </a:solidFill>
                          <a:latin typeface="+mj-lt"/>
                        </a:rPr>
                        <a:t>(4 TB)</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4192634373"/>
                  </a:ext>
                </a:extLst>
              </a:tr>
              <a:tr h="393112">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IOPS per disk</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120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240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500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algn="ctr"/>
                      <a:r>
                        <a:rPr lang="en-US" sz="1600" b="0" dirty="0">
                          <a:solidFill>
                            <a:schemeClr val="bg1"/>
                          </a:solidFill>
                          <a:latin typeface="+mj-lt"/>
                        </a:rPr>
                        <a:t>1100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2,300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5,000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7,500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7,500</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417506956"/>
                  </a:ext>
                </a:extLst>
              </a:tr>
              <a:tr h="721989">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Throughput </a:t>
                      </a:r>
                    </a:p>
                    <a:p>
                      <a:pPr algn="ctr"/>
                      <a:r>
                        <a:rPr lang="en-US" sz="1600" b="0" dirty="0">
                          <a:latin typeface="+mj-lt"/>
                        </a:rPr>
                        <a:t>per disk</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25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50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100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algn="ctr"/>
                      <a:r>
                        <a:rPr lang="en-US" sz="1600" b="0" dirty="0">
                          <a:solidFill>
                            <a:schemeClr val="bg1"/>
                          </a:solidFill>
                          <a:latin typeface="+mj-lt"/>
                        </a:rPr>
                        <a:t>125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150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200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250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250 MB/s</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822101627"/>
                  </a:ext>
                </a:extLst>
              </a:tr>
              <a:tr h="721989">
                <a:tc>
                  <a:txBody>
                    <a:bodyPr/>
                    <a:lstStyle>
                      <a:lvl1pPr marL="0" algn="l" defTabSz="914029" rtl="0" eaLnBrk="1" latinLnBrk="0" hangingPunct="1">
                        <a:defRPr sz="1866" b="1" kern="1200">
                          <a:solidFill>
                            <a:schemeClr val="lt1"/>
                          </a:solidFill>
                          <a:latin typeface="Calibri" panose="020F0502020204030204"/>
                        </a:defRPr>
                      </a:lvl1pPr>
                      <a:lvl2pPr marL="457011" algn="l" defTabSz="914029" rtl="0" eaLnBrk="1" latinLnBrk="0" hangingPunct="1">
                        <a:defRPr sz="1866" b="1" kern="1200">
                          <a:solidFill>
                            <a:schemeClr val="lt1"/>
                          </a:solidFill>
                          <a:latin typeface="Calibri" panose="020F0502020204030204"/>
                        </a:defRPr>
                      </a:lvl2pPr>
                      <a:lvl3pPr marL="914029" algn="l" defTabSz="914029" rtl="0" eaLnBrk="1" latinLnBrk="0" hangingPunct="1">
                        <a:defRPr sz="1866" b="1" kern="1200">
                          <a:solidFill>
                            <a:schemeClr val="lt1"/>
                          </a:solidFill>
                          <a:latin typeface="Calibri" panose="020F0502020204030204"/>
                        </a:defRPr>
                      </a:lvl3pPr>
                      <a:lvl4pPr marL="1371041" algn="l" defTabSz="914029" rtl="0" eaLnBrk="1" latinLnBrk="0" hangingPunct="1">
                        <a:defRPr sz="1866" b="1" kern="1200">
                          <a:solidFill>
                            <a:schemeClr val="lt1"/>
                          </a:solidFill>
                          <a:latin typeface="Calibri" panose="020F0502020204030204"/>
                        </a:defRPr>
                      </a:lvl4pPr>
                      <a:lvl5pPr marL="1828058" algn="l" defTabSz="914029" rtl="0" eaLnBrk="1" latinLnBrk="0" hangingPunct="1">
                        <a:defRPr sz="1866" b="1" kern="1200">
                          <a:solidFill>
                            <a:schemeClr val="lt1"/>
                          </a:solidFill>
                          <a:latin typeface="Calibri" panose="020F0502020204030204"/>
                        </a:defRPr>
                      </a:lvl5pPr>
                      <a:lvl6pPr marL="2285066" algn="l" defTabSz="914029" rtl="0" eaLnBrk="1" latinLnBrk="0" hangingPunct="1">
                        <a:defRPr sz="1866" b="1" kern="1200">
                          <a:solidFill>
                            <a:schemeClr val="lt1"/>
                          </a:solidFill>
                          <a:latin typeface="Calibri" panose="020F0502020204030204"/>
                        </a:defRPr>
                      </a:lvl6pPr>
                      <a:lvl7pPr marL="2742085" algn="l" defTabSz="914029" rtl="0" eaLnBrk="1" latinLnBrk="0" hangingPunct="1">
                        <a:defRPr sz="1866" b="1" kern="1200">
                          <a:solidFill>
                            <a:schemeClr val="lt1"/>
                          </a:solidFill>
                          <a:latin typeface="Calibri" panose="020F0502020204030204"/>
                        </a:defRPr>
                      </a:lvl7pPr>
                      <a:lvl8pPr marL="3199099" algn="l" defTabSz="914029" rtl="0" eaLnBrk="1" latinLnBrk="0" hangingPunct="1">
                        <a:defRPr sz="1866" b="1" kern="1200">
                          <a:solidFill>
                            <a:schemeClr val="lt1"/>
                          </a:solidFill>
                          <a:latin typeface="Calibri" panose="020F0502020204030204"/>
                        </a:defRPr>
                      </a:lvl8pPr>
                      <a:lvl9pPr marL="3656114" algn="l" defTabSz="914029" rtl="0" eaLnBrk="1" latinLnBrk="0" hangingPunct="1">
                        <a:defRPr sz="1866" b="1" kern="1200">
                          <a:solidFill>
                            <a:schemeClr val="lt1"/>
                          </a:solidFill>
                          <a:latin typeface="Calibri" panose="020F0502020204030204"/>
                        </a:defRPr>
                      </a:lvl9pPr>
                    </a:lstStyle>
                    <a:p>
                      <a:pPr algn="ctr"/>
                      <a:r>
                        <a:rPr lang="en-US" sz="1600" b="0" dirty="0">
                          <a:latin typeface="+mj-lt"/>
                        </a:rPr>
                        <a:t>Storage</a:t>
                      </a:r>
                      <a:r>
                        <a:rPr lang="en-US" sz="1600" b="0" baseline="0" dirty="0">
                          <a:latin typeface="+mj-lt"/>
                        </a:rPr>
                        <a:t> Cost</a:t>
                      </a:r>
                      <a:endParaRPr lang="en-US" sz="1600" b="0" dirty="0">
                        <a:latin typeface="+mj-lt"/>
                      </a:endParaRP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4472C4"/>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$ 4.80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$ 9.28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$ 17.92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algn="ctr" defTabSz="914029" rtl="0" eaLnBrk="1" latinLnBrk="0" hangingPunct="1"/>
                      <a:r>
                        <a:rPr lang="en-US" sz="1600" b="0" kern="1200" dirty="0">
                          <a:solidFill>
                            <a:schemeClr val="bg1"/>
                          </a:solidFill>
                          <a:latin typeface="+mj-lt"/>
                          <a:ea typeface="+mn-ea"/>
                          <a:cs typeface="+mn-cs"/>
                        </a:rPr>
                        <a:t>$ 38.02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$ 66.56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$ 122.88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$ 235.52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tc>
                  <a:txBody>
                    <a:bodyPr/>
                    <a:lstStyle>
                      <a:lvl1pPr marL="0" algn="l" defTabSz="914029" rtl="0" eaLnBrk="1" latinLnBrk="0" hangingPunct="1">
                        <a:defRPr sz="1866" kern="1200">
                          <a:solidFill>
                            <a:schemeClr val="dk1"/>
                          </a:solidFill>
                          <a:latin typeface="Calibri" panose="020F0502020204030204"/>
                        </a:defRPr>
                      </a:lvl1pPr>
                      <a:lvl2pPr marL="457011" algn="l" defTabSz="914029" rtl="0" eaLnBrk="1" latinLnBrk="0" hangingPunct="1">
                        <a:defRPr sz="1866" kern="1200">
                          <a:solidFill>
                            <a:schemeClr val="dk1"/>
                          </a:solidFill>
                          <a:latin typeface="Calibri" panose="020F0502020204030204"/>
                        </a:defRPr>
                      </a:lvl2pPr>
                      <a:lvl3pPr marL="914029" algn="l" defTabSz="914029" rtl="0" eaLnBrk="1" latinLnBrk="0" hangingPunct="1">
                        <a:defRPr sz="1866" kern="1200">
                          <a:solidFill>
                            <a:schemeClr val="dk1"/>
                          </a:solidFill>
                          <a:latin typeface="Calibri" panose="020F0502020204030204"/>
                        </a:defRPr>
                      </a:lvl3pPr>
                      <a:lvl4pPr marL="1371041" algn="l" defTabSz="914029" rtl="0" eaLnBrk="1" latinLnBrk="0" hangingPunct="1">
                        <a:defRPr sz="1866" kern="1200">
                          <a:solidFill>
                            <a:schemeClr val="dk1"/>
                          </a:solidFill>
                          <a:latin typeface="Calibri" panose="020F0502020204030204"/>
                        </a:defRPr>
                      </a:lvl4pPr>
                      <a:lvl5pPr marL="1828058" algn="l" defTabSz="914029" rtl="0" eaLnBrk="1" latinLnBrk="0" hangingPunct="1">
                        <a:defRPr sz="1866" kern="1200">
                          <a:solidFill>
                            <a:schemeClr val="dk1"/>
                          </a:solidFill>
                          <a:latin typeface="Calibri" panose="020F0502020204030204"/>
                        </a:defRPr>
                      </a:lvl5pPr>
                      <a:lvl6pPr marL="2285066" algn="l" defTabSz="914029" rtl="0" eaLnBrk="1" latinLnBrk="0" hangingPunct="1">
                        <a:defRPr sz="1866" kern="1200">
                          <a:solidFill>
                            <a:schemeClr val="dk1"/>
                          </a:solidFill>
                          <a:latin typeface="Calibri" panose="020F0502020204030204"/>
                        </a:defRPr>
                      </a:lvl6pPr>
                      <a:lvl7pPr marL="2742085" algn="l" defTabSz="914029" rtl="0" eaLnBrk="1" latinLnBrk="0" hangingPunct="1">
                        <a:defRPr sz="1866" kern="1200">
                          <a:solidFill>
                            <a:schemeClr val="dk1"/>
                          </a:solidFill>
                          <a:latin typeface="Calibri" panose="020F0502020204030204"/>
                        </a:defRPr>
                      </a:lvl7pPr>
                      <a:lvl8pPr marL="3199099" algn="l" defTabSz="914029" rtl="0" eaLnBrk="1" latinLnBrk="0" hangingPunct="1">
                        <a:defRPr sz="1866" kern="1200">
                          <a:solidFill>
                            <a:schemeClr val="dk1"/>
                          </a:solidFill>
                          <a:latin typeface="Calibri" panose="020F0502020204030204"/>
                        </a:defRPr>
                      </a:lvl8pPr>
                      <a:lvl9pPr marL="3656114" algn="l" defTabSz="914029" rtl="0" eaLnBrk="1" latinLnBrk="0" hangingPunct="1">
                        <a:defRPr sz="1866" kern="1200">
                          <a:solidFill>
                            <a:schemeClr val="dk1"/>
                          </a:solidFill>
                          <a:latin typeface="Calibri" panose="020F0502020204030204"/>
                        </a:defRPr>
                      </a:lvl9pPr>
                    </a:lstStyle>
                    <a:p>
                      <a:pPr algn="ctr"/>
                      <a:r>
                        <a:rPr lang="en-US" sz="1600" b="0" dirty="0">
                          <a:solidFill>
                            <a:schemeClr val="bg1"/>
                          </a:solidFill>
                          <a:latin typeface="+mj-lt"/>
                        </a:rPr>
                        <a:t>$ 450.56 /month</a:t>
                      </a:r>
                    </a:p>
                  </a:txBody>
                  <a:tcPr marL="23813" marR="23813" marT="23813" marB="23813"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781899092"/>
                  </a:ext>
                </a:extLst>
              </a:tr>
            </a:tbl>
          </a:graphicData>
        </a:graphic>
      </p:graphicFrame>
      <p:pic>
        <p:nvPicPr>
          <p:cNvPr id="6" name="Picture 5" descr="VM icon" title="VM icon"/>
          <p:cNvPicPr>
            <a:picLocks noChangeAspect="1"/>
          </p:cNvPicPr>
          <p:nvPr/>
        </p:nvPicPr>
        <p:blipFill>
          <a:blip r:embed="rId3" cstate="print">
            <a:biLevel thresh="25000"/>
            <a:extLst>
              <a:ext uri="{28A0092B-C50C-407E-A947-70E740481C1C}">
                <a14:useLocalDpi xmlns:a14="http://schemas.microsoft.com/office/drawing/2010/main" val="0"/>
              </a:ext>
            </a:extLst>
          </a:blip>
          <a:stretch>
            <a:fillRect/>
          </a:stretch>
        </p:blipFill>
        <p:spPr>
          <a:xfrm>
            <a:off x="492981" y="2242440"/>
            <a:ext cx="1902092" cy="1902092"/>
          </a:xfrm>
          <a:prstGeom prst="rect">
            <a:avLst/>
          </a:prstGeom>
          <a:ln>
            <a:noFill/>
          </a:ln>
          <a:effectLst>
            <a:outerShdw blurRad="292100" dist="139700" dir="2700000" algn="tl" rotWithShape="0">
              <a:srgbClr val="333333">
                <a:alpha val="65000"/>
              </a:srgbClr>
            </a:outerShdw>
          </a:effectLst>
        </p:spPr>
      </p:pic>
      <p:sp>
        <p:nvSpPr>
          <p:cNvPr id="7" name="Title 1">
            <a:extLst>
              <a:ext uri="{FF2B5EF4-FFF2-40B4-BE49-F238E27FC236}">
                <a16:creationId xmlns:a16="http://schemas.microsoft.com/office/drawing/2014/main" id="{1C164C54-140A-4E71-B6C3-38427AC2BAB6}"/>
              </a:ext>
            </a:extLst>
          </p:cNvPr>
          <p:cNvSpPr txBox="1">
            <a:spLocks/>
          </p:cNvSpPr>
          <p:nvPr/>
        </p:nvSpPr>
        <p:spPr>
          <a:xfrm>
            <a:off x="3029448" y="5915304"/>
            <a:ext cx="8746434" cy="49859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5465" kern="1200">
                <a:solidFill>
                  <a:schemeClr val="bg1"/>
                </a:solidFill>
                <a:latin typeface="+mj-lt"/>
                <a:ea typeface="+mj-ea"/>
                <a:cs typeface="+mj-cs"/>
              </a:defRPr>
            </a:lvl1pPr>
          </a:lstStyle>
          <a:p>
            <a:pPr algn="ctr"/>
            <a:r>
              <a:rPr lang="en-US" sz="2400" dirty="0">
                <a:solidFill>
                  <a:schemeClr val="tx1"/>
                </a:solidFill>
                <a:cs typeface="Segoe UI Light" panose="020B0502040204020203" pitchFamily="34" charset="0"/>
              </a:rPr>
              <a:t>Stripe (i.e. LVM) Premium Storage Managed Disks to concatenate </a:t>
            </a:r>
            <a:r>
              <a:rPr lang="en-US" sz="2400" u="sng" dirty="0">
                <a:solidFill>
                  <a:schemeClr val="tx1"/>
                </a:solidFill>
                <a:cs typeface="Segoe UI Light" panose="020B0502040204020203" pitchFamily="34" charset="0"/>
              </a:rPr>
              <a:t>throughput</a:t>
            </a:r>
            <a:r>
              <a:rPr lang="en-US" sz="2400" dirty="0">
                <a:solidFill>
                  <a:schemeClr val="tx1"/>
                </a:solidFill>
                <a:cs typeface="Segoe UI Light" panose="020B0502040204020203" pitchFamily="34" charset="0"/>
              </a:rPr>
              <a:t> and satisfy HANA TDI/HWCCT Storage KPI’s requirements for /hana/data and hana/log </a:t>
            </a:r>
            <a:endParaRPr lang="en-US" sz="2400" dirty="0">
              <a:solidFill>
                <a:schemeClr val="tx1"/>
              </a:solidFill>
            </a:endParaRPr>
          </a:p>
        </p:txBody>
      </p:sp>
    </p:spTree>
    <p:extLst>
      <p:ext uri="{BB962C8B-B14F-4D97-AF65-F5344CB8AC3E}">
        <p14:creationId xmlns:p14="http://schemas.microsoft.com/office/powerpoint/2010/main" val="3118829445"/>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3E99F795-B7F7-4104-9BB4-22E0224D4B4C}"/>
              </a:ext>
            </a:extLst>
          </p:cNvPr>
          <p:cNvSpPr>
            <a:spLocks noGrp="1"/>
          </p:cNvSpPr>
          <p:nvPr>
            <p:ph type="title"/>
          </p:nvPr>
        </p:nvSpPr>
        <p:spPr/>
        <p:txBody>
          <a:bodyPr>
            <a:normAutofit/>
          </a:bodyPr>
          <a:lstStyle/>
          <a:p>
            <a:pPr lvl="0"/>
            <a:r>
              <a:rPr lang="en-US" sz="3500" dirty="0">
                <a:solidFill>
                  <a:schemeClr val="tx1"/>
                </a:solidFill>
              </a:rPr>
              <a:t>Downtime Minimized Migration (DMO/SUM) to Azure/HANA</a:t>
            </a:r>
          </a:p>
        </p:txBody>
      </p:sp>
      <p:sp>
        <p:nvSpPr>
          <p:cNvPr id="5" name="Rectangle 4">
            <a:extLst>
              <a:ext uri="{FF2B5EF4-FFF2-40B4-BE49-F238E27FC236}">
                <a16:creationId xmlns:a16="http://schemas.microsoft.com/office/drawing/2014/main" id="{F08EAE7B-453A-42FC-9BEA-05894C9EB09B}"/>
              </a:ext>
            </a:extLst>
          </p:cNvPr>
          <p:cNvSpPr/>
          <p:nvPr/>
        </p:nvSpPr>
        <p:spPr>
          <a:xfrm>
            <a:off x="137559" y="2587221"/>
            <a:ext cx="2177925" cy="2092881"/>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Calibri" panose="020F0502020204030204"/>
                <a:ea typeface="+mn-ea"/>
                <a:cs typeface="+mn-cs"/>
              </a:rPr>
              <a:t>DMO with </a:t>
            </a:r>
            <a:r>
              <a:rPr kumimoji="0" lang="en-US" sz="2600" b="0" i="0" u="sng" strike="noStrike" kern="1200" cap="none" spc="0" normalizeH="0" baseline="0" noProof="0" dirty="0">
                <a:ln>
                  <a:noFill/>
                </a:ln>
                <a:solidFill>
                  <a:prstClr val="white"/>
                </a:solidFill>
                <a:effectLst/>
                <a:uLnTx/>
                <a:uFillTx/>
                <a:latin typeface="Calibri" panose="020F0502020204030204"/>
                <a:ea typeface="+mn-ea"/>
                <a:cs typeface="+mn-cs"/>
              </a:rPr>
              <a:t>System Move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Calibri" panose="020F0502020204030204"/>
                <a:ea typeface="+mn-ea"/>
                <a:cs typeface="+mn-cs"/>
              </a:rPr>
              <a:t>–  change PAS host during DMO</a:t>
            </a:r>
            <a:endParaRPr kumimoji="0" lang="en-US" sz="2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8" name="Picture 7" descr="A diagram of the DMO/SUM to Azure/HANA migration displays. The procedure starts in the source system landscape, and when it is done, the SUM folder is copied to the target PAS.&#10;&#10;At this time, we are unable to capture all of the information in the diagram. Future versions of this course should address this." title="DMO/SUM diagram">
            <a:extLst>
              <a:ext uri="{FF2B5EF4-FFF2-40B4-BE49-F238E27FC236}">
                <a16:creationId xmlns:a16="http://schemas.microsoft.com/office/drawing/2014/main" id="{FEC9FB18-C839-489F-98C5-1CA9F5325FC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98238" y="863593"/>
            <a:ext cx="7882816" cy="5077529"/>
          </a:xfrm>
          <a:prstGeom prst="rect">
            <a:avLst/>
          </a:prstGeom>
        </p:spPr>
      </p:pic>
      <p:sp>
        <p:nvSpPr>
          <p:cNvPr id="6" name="Rectangle 5">
            <a:extLst>
              <a:ext uri="{FF2B5EF4-FFF2-40B4-BE49-F238E27FC236}">
                <a16:creationId xmlns:a16="http://schemas.microsoft.com/office/drawing/2014/main" id="{2EBB1B90-8FCD-4ED2-A9E6-C8DFF21669B8}"/>
              </a:ext>
            </a:extLst>
          </p:cNvPr>
          <p:cNvSpPr/>
          <p:nvPr/>
        </p:nvSpPr>
        <p:spPr>
          <a:xfrm>
            <a:off x="323971" y="6412951"/>
            <a:ext cx="9556151"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prstClr val="white"/>
                </a:solidFill>
                <a:effectLst/>
                <a:uLnTx/>
                <a:uFillTx/>
                <a:latin typeface="Calibri" panose="020F0502020204030204"/>
                <a:ea typeface="+mn-ea"/>
                <a:cs typeface="+mn-cs"/>
              </a:rPr>
              <a:t>Source SAP: DMO/SUM 1.0 SP21 Guide (source PAS must be UNIX/LINUX based)</a:t>
            </a:r>
          </a:p>
        </p:txBody>
      </p:sp>
    </p:spTree>
    <p:extLst>
      <p:ext uri="{BB962C8B-B14F-4D97-AF65-F5344CB8AC3E}">
        <p14:creationId xmlns:p14="http://schemas.microsoft.com/office/powerpoint/2010/main" val="1300937246"/>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1109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922761" cy="5510882"/>
          </a:xfrm>
        </p:spPr>
        <p:txBody>
          <a:bodyPr>
            <a:normAutofit lnSpcReduction="10000"/>
          </a:bodyPr>
          <a:lstStyle/>
          <a:p>
            <a:pPr marL="0" indent="0">
              <a:buNone/>
            </a:pPr>
            <a:r>
              <a:rPr lang="en-US" sz="3600" dirty="0">
                <a:solidFill>
                  <a:schemeClr val="tx1"/>
                </a:solidFill>
              </a:rPr>
              <a:t>Contoso Group</a:t>
            </a:r>
            <a:endParaRPr lang="en-US" sz="3600" dirty="0">
              <a:solidFill>
                <a:schemeClr val="tx1"/>
              </a:solidFill>
              <a:latin typeface="+mj-lt"/>
            </a:endParaRPr>
          </a:p>
          <a:p>
            <a:pPr lvl="1"/>
            <a:r>
              <a:rPr lang="en-US" sz="2000" dirty="0">
                <a:solidFill>
                  <a:schemeClr val="tx1"/>
                </a:solidFill>
                <a:latin typeface="Segoe UI Semilight" panose="020B0402040204020203" pitchFamily="34" charset="0"/>
                <a:cs typeface="Segoe UI Semilight" panose="020B0402040204020203" pitchFamily="34" charset="0"/>
              </a:rPr>
              <a:t>Contoso Group is a global pharmaceutical company with its headquarters based in Boston, US.  </a:t>
            </a:r>
          </a:p>
          <a:p>
            <a:pPr lvl="1"/>
            <a:r>
              <a:rPr lang="en-US" sz="2000" dirty="0">
                <a:solidFill>
                  <a:schemeClr val="tx1"/>
                </a:solidFill>
                <a:latin typeface="Segoe UI Semilight" panose="020B0402040204020203" pitchFamily="34" charset="0"/>
                <a:cs typeface="Segoe UI Semilight" panose="020B0402040204020203" pitchFamily="34" charset="0"/>
              </a:rPr>
              <a:t>Contoso has been using SAP ERP and BW on HANA for its Finance/Logistics/Analytics systems on the HP-UX/Oracle platform. </a:t>
            </a:r>
          </a:p>
          <a:p>
            <a:pPr lvl="1"/>
            <a:r>
              <a:rPr lang="en-US" sz="2000" dirty="0">
                <a:solidFill>
                  <a:schemeClr val="tx1"/>
                </a:solidFill>
                <a:latin typeface="Segoe UI Semilight" panose="020B0402040204020203" pitchFamily="34" charset="0"/>
                <a:cs typeface="Segoe UI Semilight" panose="020B0402040204020203" pitchFamily="34" charset="0"/>
              </a:rPr>
              <a:t>Contoso Leadership and Planning Groups wants to drastically reduce server and storage hardware in their own datacenters to minimize IT related costs. Contoso has already a number of their non-SAP systems migrated to Azure. The leadership asked Contoso IT to look into the possibility of migrating its SAP HANA environment to cloud. </a:t>
            </a:r>
          </a:p>
          <a:p>
            <a:pPr lvl="1"/>
            <a:r>
              <a:rPr lang="en-US" sz="2000" dirty="0">
                <a:solidFill>
                  <a:schemeClr val="tx1"/>
                </a:solidFill>
                <a:latin typeface="Segoe UI Semilight" panose="020B0402040204020203" pitchFamily="34" charset="0"/>
                <a:cs typeface="Segoe UI Semilight" panose="020B0402040204020203" pitchFamily="34" charset="0"/>
              </a:rPr>
              <a:t>Contoso IT decided to leverage its knowledge of the Microsoft cloud platform and existing ExpressRoute connectivity and host its SAP landscape in Azure. The intention is to migrate the BW system first (go live in March CY18), and migrate ECC in Q4 of CY18. The multi-stage approach is supposed to minimize potential migration risks. </a:t>
            </a:r>
          </a:p>
          <a:p>
            <a:pPr lvl="1"/>
            <a:r>
              <a:rPr lang="en-US" sz="2000" dirty="0">
                <a:solidFill>
                  <a:schemeClr val="tx1"/>
                </a:solidFill>
                <a:latin typeface="Segoe UI Semilight" panose="020B0402040204020203" pitchFamily="34" charset="0"/>
                <a:cs typeface="Segoe UI Semilight" panose="020B0402040204020203" pitchFamily="34" charset="0"/>
              </a:rPr>
              <a:t>Considering that Contoso management team often uses BW to support their management decisions, the systems should be highly available and their performance must be predictable and consistent.  In addition, the management team wants to leverage disaster recovery capabilities offered by Azure in order to ensure resiliency of the migrated environment in case the primary region hosting the new deployment becomes unavailable. </a:t>
            </a:r>
          </a:p>
          <a:p>
            <a:pPr lvl="1"/>
            <a:r>
              <a:rPr lang="en-US" sz="2000" dirty="0">
                <a:solidFill>
                  <a:schemeClr val="tx1"/>
                </a:solidFill>
                <a:latin typeface="Segoe UI Semilight" panose="020B0402040204020203" pitchFamily="34" charset="0"/>
                <a:cs typeface="Segoe UI Semilight" panose="020B0402040204020203" pitchFamily="34" charset="0"/>
              </a:rPr>
              <a:t>Before migrating the production environment, Contoso wants to test its new deployment approach by provisioning training, development, test, and UAT environments in Azure.</a:t>
            </a:r>
          </a:p>
          <a:p>
            <a:pPr lvl="1"/>
            <a:endParaRPr lang="en-US" sz="2000" dirty="0">
              <a:solidFill>
                <a:schemeClr val="tx1"/>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922761" cy="5510882"/>
          </a:xfrm>
        </p:spPr>
        <p:txBody>
          <a:bodyPr>
            <a:normAutofit/>
          </a:bodyPr>
          <a:lstStyle/>
          <a:p>
            <a:pPr marL="0" indent="0">
              <a:buNone/>
            </a:pPr>
            <a:r>
              <a:rPr lang="en-US" sz="3600" dirty="0">
                <a:solidFill>
                  <a:schemeClr val="tx1"/>
                </a:solidFill>
              </a:rPr>
              <a:t>“</a:t>
            </a:r>
            <a:r>
              <a:rPr lang="en-US" sz="3600" i="1" dirty="0">
                <a:solidFill>
                  <a:schemeClr val="tx1"/>
                </a:solidFill>
              </a:rPr>
              <a:t>Our operational dependencies on SAP applications force us to seek reasonably priced availability and disaster recovery capabilities for our production SAP HANA deployments.</a:t>
            </a:r>
            <a:r>
              <a:rPr lang="en-US" sz="3600" dirty="0">
                <a:solidFill>
                  <a:schemeClr val="tx1"/>
                </a:solidFill>
              </a:rPr>
              <a:t>” </a:t>
            </a:r>
          </a:p>
          <a:p>
            <a:pPr marL="0" indent="0">
              <a:buNone/>
            </a:pPr>
            <a:endParaRPr lang="en-US" sz="2800" dirty="0">
              <a:solidFill>
                <a:schemeClr val="tx1"/>
              </a:solidFill>
              <a:latin typeface="+mn-lt"/>
            </a:endParaRPr>
          </a:p>
          <a:p>
            <a:pPr marL="0" indent="0">
              <a:buNone/>
            </a:pPr>
            <a:r>
              <a:rPr lang="en-US" sz="2800" dirty="0">
                <a:solidFill>
                  <a:schemeClr val="tx1"/>
                </a:solidFill>
                <a:latin typeface="+mn-lt"/>
              </a:rPr>
              <a:t>						</a:t>
            </a:r>
            <a:r>
              <a:rPr lang="en-US" sz="2400" dirty="0">
                <a:solidFill>
                  <a:schemeClr val="tx1"/>
                </a:solidFill>
                <a:latin typeface="+mn-lt"/>
              </a:rPr>
              <a:t>Andrew Cross, CIO, Contoso Group </a:t>
            </a:r>
          </a:p>
          <a:p>
            <a:pPr marL="336145" lvl="1" indent="0">
              <a:buNone/>
            </a:pPr>
            <a:endParaRPr lang="en-US" sz="2000" dirty="0">
              <a:solidFill>
                <a:schemeClr val="tx1"/>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616198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11085946" cy="3565703"/>
          </a:xfrm>
        </p:spPr>
        <p:txBody>
          <a:bodyPr>
            <a:normAutofit fontScale="92500" lnSpcReduction="20000"/>
          </a:bodyPr>
          <a:lstStyle/>
          <a:p>
            <a:r>
              <a:rPr lang="en-US" sz="3900" dirty="0">
                <a:solidFill>
                  <a:schemeClr val="tx1"/>
                </a:solidFill>
              </a:rPr>
              <a:t>Highly responsive systems with low network latency</a:t>
            </a:r>
          </a:p>
          <a:p>
            <a:r>
              <a:rPr lang="en-US" sz="3900" dirty="0">
                <a:solidFill>
                  <a:schemeClr val="tx1"/>
                </a:solidFill>
              </a:rPr>
              <a:t>In-memory database performance</a:t>
            </a:r>
          </a:p>
          <a:p>
            <a:r>
              <a:rPr lang="en-US" sz="3900" dirty="0">
                <a:solidFill>
                  <a:schemeClr val="tx1"/>
                </a:solidFill>
              </a:rPr>
              <a:t>High availability &amp; disaster recovery</a:t>
            </a:r>
          </a:p>
          <a:p>
            <a:r>
              <a:rPr lang="en-US" sz="3900" dirty="0">
                <a:solidFill>
                  <a:schemeClr val="tx1"/>
                </a:solidFill>
              </a:rPr>
              <a:t>Enterprise data protection &amp; security</a:t>
            </a:r>
          </a:p>
          <a:p>
            <a:r>
              <a:rPr lang="en-US" sz="3900" dirty="0">
                <a:solidFill>
                  <a:schemeClr val="tx1"/>
                </a:solidFill>
              </a:rPr>
              <a:t>Safe migration with downtime minimized</a:t>
            </a:r>
          </a:p>
          <a:p>
            <a:r>
              <a:rPr lang="en-US" sz="3900" dirty="0">
                <a:solidFill>
                  <a:schemeClr val="tx1"/>
                </a:solidFill>
              </a:rPr>
              <a:t>Access from HANA-based applications</a:t>
            </a:r>
          </a:p>
          <a:p>
            <a:r>
              <a:rPr lang="en-US" sz="3900" dirty="0">
                <a:solidFill>
                  <a:schemeClr val="tx1"/>
                </a:solidFill>
              </a:rPr>
              <a:t>Minimized cost </a:t>
            </a:r>
          </a:p>
          <a:p>
            <a:pPr lvl="1"/>
            <a:endParaRPr lang="en-US" sz="22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E1576-95FD-4DE4-87DA-C2FC5C49EFC2}"/>
              </a:ext>
            </a:extLst>
          </p:cNvPr>
          <p:cNvSpPr>
            <a:spLocks noGrp="1"/>
          </p:cNvSpPr>
          <p:nvPr>
            <p:ph type="title"/>
          </p:nvPr>
        </p:nvSpPr>
        <p:spPr/>
        <p:txBody>
          <a:bodyPr/>
          <a:lstStyle/>
          <a:p>
            <a:r>
              <a:rPr lang="en-US" dirty="0">
                <a:solidFill>
                  <a:schemeClr val="tx1"/>
                </a:solidFill>
              </a:rPr>
              <a:t>Customer needs (1/4)</a:t>
            </a:r>
          </a:p>
        </p:txBody>
      </p:sp>
      <p:sp>
        <p:nvSpPr>
          <p:cNvPr id="3" name="Content Placeholder 2">
            <a:extLst>
              <a:ext uri="{FF2B5EF4-FFF2-40B4-BE49-F238E27FC236}">
                <a16:creationId xmlns:a16="http://schemas.microsoft.com/office/drawing/2014/main" id="{5F811B58-6E9F-493D-A3D5-98A87E954449}"/>
              </a:ext>
            </a:extLst>
          </p:cNvPr>
          <p:cNvSpPr>
            <a:spLocks noGrp="1"/>
          </p:cNvSpPr>
          <p:nvPr>
            <p:ph type="body" sz="quarter" idx="10"/>
          </p:nvPr>
        </p:nvSpPr>
        <p:spPr>
          <a:xfrm>
            <a:off x="269239" y="1189177"/>
            <a:ext cx="11653523" cy="5273331"/>
          </a:xfrm>
        </p:spPr>
        <p:txBody>
          <a:bodyPr>
            <a:normAutofit lnSpcReduction="10000"/>
          </a:bodyPr>
          <a:lstStyle/>
          <a:p>
            <a:pPr lvl="0">
              <a:defRPr/>
            </a:pPr>
            <a:r>
              <a:rPr lang="en-US" sz="3600" dirty="0">
                <a:solidFill>
                  <a:schemeClr val="tx1"/>
                </a:solidFill>
              </a:rPr>
              <a:t>Scope : </a:t>
            </a:r>
            <a:r>
              <a:rPr lang="en-US" sz="3600" b="1" dirty="0">
                <a:solidFill>
                  <a:schemeClr val="tx1"/>
                </a:solidFill>
              </a:rPr>
              <a:t>SAP BW migration to HANA in Azure VMs</a:t>
            </a:r>
            <a:r>
              <a:rPr lang="en-US" sz="3600" dirty="0">
                <a:solidFill>
                  <a:schemeClr val="tx1"/>
                </a:solidFill>
              </a:rPr>
              <a:t> </a:t>
            </a:r>
          </a:p>
          <a:p>
            <a:pPr lvl="0">
              <a:defRPr/>
            </a:pPr>
            <a:endParaRPr lang="en-US" sz="3600" dirty="0">
              <a:solidFill>
                <a:schemeClr val="tx1"/>
              </a:solidFill>
            </a:endParaRPr>
          </a:p>
          <a:p>
            <a:pPr marL="457200" lvl="1" indent="-457200">
              <a:buClr>
                <a:schemeClr val="tx1"/>
              </a:buClr>
              <a:buFont typeface="Arial" panose="020B0604020202020204" pitchFamily="34" charset="0"/>
              <a:buChar char="•"/>
              <a:defRPr/>
            </a:pPr>
            <a:r>
              <a:rPr lang="en-US" sz="2800" dirty="0">
                <a:solidFill>
                  <a:schemeClr val="tx1"/>
                </a:solidFill>
              </a:rPr>
              <a:t>Go-live date : March 2019</a:t>
            </a:r>
          </a:p>
          <a:p>
            <a:pPr marL="457200" lvl="1" indent="-457200">
              <a:buClr>
                <a:schemeClr val="tx1"/>
              </a:buClr>
              <a:buFont typeface="Arial" panose="020B0604020202020204" pitchFamily="34" charset="0"/>
              <a:buChar char="•"/>
              <a:defRPr/>
            </a:pPr>
            <a:r>
              <a:rPr lang="en-US" sz="2800" dirty="0">
                <a:solidFill>
                  <a:schemeClr val="tx1"/>
                </a:solidFill>
              </a:rPr>
              <a:t>Current BW (ABAP Unicode) on-premises with HP-UX/Oracle and application layer on Linux</a:t>
            </a:r>
          </a:p>
          <a:p>
            <a:pPr marL="457200" lvl="1" indent="-457200">
              <a:buClr>
                <a:schemeClr val="tx1"/>
              </a:buClr>
              <a:buFont typeface="Arial" panose="020B0604020202020204" pitchFamily="34" charset="0"/>
              <a:buChar char="•"/>
              <a:defRPr/>
            </a:pPr>
            <a:r>
              <a:rPr lang="en-US" sz="2800" dirty="0">
                <a:solidFill>
                  <a:schemeClr val="tx1"/>
                </a:solidFill>
              </a:rPr>
              <a:t>ERP is kept on-premises (with HP-UX/Oracle) until December 2019 </a:t>
            </a:r>
          </a:p>
          <a:p>
            <a:pPr marL="457200" lvl="1" indent="-457200">
              <a:buClr>
                <a:schemeClr val="tx1"/>
              </a:buClr>
              <a:buFont typeface="Arial" panose="020B0604020202020204" pitchFamily="34" charset="0"/>
              <a:buChar char="•"/>
              <a:defRPr/>
            </a:pPr>
            <a:r>
              <a:rPr lang="en-US" sz="2800" dirty="0">
                <a:solidFill>
                  <a:schemeClr val="tx1"/>
                </a:solidFill>
              </a:rPr>
              <a:t>Data is transferred from ERP (on-premises) to BW (in Cloud) every hour </a:t>
            </a:r>
          </a:p>
          <a:p>
            <a:pPr marL="457200" lvl="1" indent="-457200">
              <a:buClr>
                <a:schemeClr val="tx1"/>
              </a:buClr>
              <a:buFont typeface="Arial" panose="020B0604020202020204" pitchFamily="34" charset="0"/>
              <a:buChar char="•"/>
              <a:defRPr/>
            </a:pPr>
            <a:r>
              <a:rPr lang="en-US" sz="2800" dirty="0">
                <a:solidFill>
                  <a:schemeClr val="tx1"/>
                </a:solidFill>
              </a:rPr>
              <a:t>Customer requests  flexible VM solution within Cloud to accommodate the BW workloads.</a:t>
            </a:r>
          </a:p>
          <a:p>
            <a:pPr marL="457200" lvl="1" indent="-457200">
              <a:buClr>
                <a:schemeClr val="tx1"/>
              </a:buClr>
              <a:buFont typeface="Arial" panose="020B0604020202020204" pitchFamily="34" charset="0"/>
              <a:buChar char="•"/>
              <a:defRPr/>
            </a:pPr>
            <a:r>
              <a:rPr lang="en-US" sz="2800" dirty="0">
                <a:solidFill>
                  <a:schemeClr val="tx1"/>
                </a:solidFill>
              </a:rPr>
              <a:t>Use 1-year Reserved VM Instance option for Production VMs</a:t>
            </a:r>
          </a:p>
          <a:p>
            <a:pPr marL="457200" lvl="1" indent="-457200">
              <a:buClr>
                <a:schemeClr val="tx1"/>
              </a:buClr>
              <a:buFont typeface="Arial" panose="020B0604020202020204" pitchFamily="34" charset="0"/>
              <a:buChar char="•"/>
              <a:defRPr/>
            </a:pPr>
            <a:r>
              <a:rPr lang="en-US" sz="2800" dirty="0">
                <a:solidFill>
                  <a:schemeClr val="tx1"/>
                </a:solidFill>
              </a:rPr>
              <a:t>(Option) Need to start to prepare for ERP migration to Cloud</a:t>
            </a:r>
          </a:p>
          <a:p>
            <a:endParaRPr lang="en-US" sz="4000" dirty="0"/>
          </a:p>
        </p:txBody>
      </p:sp>
    </p:spTree>
    <p:extLst>
      <p:ext uri="{BB962C8B-B14F-4D97-AF65-F5344CB8AC3E}">
        <p14:creationId xmlns:p14="http://schemas.microsoft.com/office/powerpoint/2010/main" val="141811024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017A-F0F6-4318-9698-94FDF5711E62}"/>
              </a:ext>
            </a:extLst>
          </p:cNvPr>
          <p:cNvSpPr>
            <a:spLocks noGrp="1"/>
          </p:cNvSpPr>
          <p:nvPr>
            <p:ph type="title"/>
          </p:nvPr>
        </p:nvSpPr>
        <p:spPr/>
        <p:txBody>
          <a:bodyPr/>
          <a:lstStyle/>
          <a:p>
            <a:r>
              <a:rPr lang="en-US" dirty="0">
                <a:solidFill>
                  <a:schemeClr val="tx1"/>
                </a:solidFill>
              </a:rPr>
              <a:t>Customer needs (2/4)</a:t>
            </a:r>
          </a:p>
        </p:txBody>
      </p:sp>
      <p:sp>
        <p:nvSpPr>
          <p:cNvPr id="3" name="Content Placeholder 2">
            <a:extLst>
              <a:ext uri="{FF2B5EF4-FFF2-40B4-BE49-F238E27FC236}">
                <a16:creationId xmlns:a16="http://schemas.microsoft.com/office/drawing/2014/main" id="{8B3A4F32-C12B-4FE9-94AE-245F440A9A57}"/>
              </a:ext>
            </a:extLst>
          </p:cNvPr>
          <p:cNvSpPr>
            <a:spLocks noGrp="1"/>
          </p:cNvSpPr>
          <p:nvPr>
            <p:ph type="body" sz="quarter" idx="10"/>
          </p:nvPr>
        </p:nvSpPr>
        <p:spPr>
          <a:xfrm>
            <a:off x="269239" y="1120165"/>
            <a:ext cx="11653523" cy="5419186"/>
          </a:xfrm>
        </p:spPr>
        <p:txBody>
          <a:bodyPr>
            <a:noAutofit/>
          </a:bodyPr>
          <a:lstStyle/>
          <a:p>
            <a:pPr lvl="0">
              <a:defRPr/>
            </a:pPr>
            <a:r>
              <a:rPr lang="en-US" sz="2800" dirty="0">
                <a:solidFill>
                  <a:schemeClr val="tx1"/>
                </a:solidFill>
              </a:rPr>
              <a:t>Sizing </a:t>
            </a:r>
          </a:p>
          <a:p>
            <a:pPr marL="457200" lvl="1" indent="-457200">
              <a:buClr>
                <a:schemeClr val="tx1"/>
              </a:buClr>
              <a:buFont typeface="Arial" panose="020B0604020202020204" pitchFamily="34" charset="0"/>
              <a:buChar char="•"/>
              <a:defRPr/>
            </a:pPr>
            <a:r>
              <a:rPr lang="en-US" sz="2800" dirty="0">
                <a:solidFill>
                  <a:schemeClr val="tx1"/>
                </a:solidFill>
              </a:rPr>
              <a:t>Production (3-tier) with latest OS/DB fully certified and supported by SAP</a:t>
            </a:r>
          </a:p>
          <a:p>
            <a:pPr marL="457200" lvl="1" indent="-457200">
              <a:buClr>
                <a:schemeClr val="tx1"/>
              </a:buClr>
              <a:buFont typeface="Arial" panose="020B0604020202020204" pitchFamily="34" charset="0"/>
              <a:buChar char="•"/>
              <a:defRPr/>
            </a:pPr>
            <a:r>
              <a:rPr lang="en-US" sz="2800" dirty="0">
                <a:solidFill>
                  <a:schemeClr val="tx1"/>
                </a:solidFill>
              </a:rPr>
              <a:t>HANA sizing memory requirement 1.2 TB, estimate 1.9 TB in 3 years</a:t>
            </a:r>
          </a:p>
          <a:p>
            <a:pPr marL="457200" lvl="1" indent="-457200">
              <a:buClr>
                <a:schemeClr val="tx1"/>
              </a:buClr>
              <a:buFont typeface="Arial" panose="020B0604020202020204" pitchFamily="34" charset="0"/>
              <a:buChar char="•"/>
              <a:defRPr/>
            </a:pPr>
            <a:r>
              <a:rPr lang="en-US" sz="2800" dirty="0">
                <a:solidFill>
                  <a:schemeClr val="tx1"/>
                </a:solidFill>
              </a:rPr>
              <a:t>Throughput DB files at least 400MB/s  [/hana/data]</a:t>
            </a:r>
          </a:p>
          <a:p>
            <a:pPr marL="457200" lvl="1" indent="-457200">
              <a:buClr>
                <a:schemeClr val="tx1"/>
              </a:buClr>
              <a:buFont typeface="Arial" panose="020B0604020202020204" pitchFamily="34" charset="0"/>
              <a:buChar char="•"/>
              <a:defRPr/>
            </a:pPr>
            <a:r>
              <a:rPr lang="en-US" sz="2800" dirty="0">
                <a:solidFill>
                  <a:schemeClr val="tx1"/>
                </a:solidFill>
              </a:rPr>
              <a:t>Throughput DB Log files at least  250MB/s  [/hana/log]</a:t>
            </a:r>
          </a:p>
          <a:p>
            <a:pPr marL="457200" lvl="1" indent="-457200">
              <a:buClr>
                <a:schemeClr val="tx1"/>
              </a:buClr>
              <a:buFont typeface="Arial" panose="020B0604020202020204" pitchFamily="34" charset="0"/>
              <a:buChar char="•"/>
              <a:defRPr/>
            </a:pPr>
            <a:r>
              <a:rPr lang="en-US" sz="2800" dirty="0">
                <a:solidFill>
                  <a:schemeClr val="tx1"/>
                </a:solidFill>
              </a:rPr>
              <a:t>BW application servers: 15K SAPS</a:t>
            </a:r>
          </a:p>
          <a:p>
            <a:pPr lvl="1">
              <a:defRPr/>
            </a:pPr>
            <a:endParaRPr lang="en-US" sz="2000" dirty="0">
              <a:solidFill>
                <a:schemeClr val="tx1"/>
              </a:solidFill>
            </a:endParaRPr>
          </a:p>
          <a:p>
            <a:pPr lvl="1">
              <a:buClr>
                <a:schemeClr val="bg1"/>
              </a:buClr>
              <a:defRPr/>
            </a:pPr>
            <a:r>
              <a:rPr lang="en-US" sz="2800" dirty="0">
                <a:solidFill>
                  <a:schemeClr val="tx1"/>
                </a:solidFill>
              </a:rPr>
              <a:t>Certification is NOT required for non-Prod </a:t>
            </a:r>
          </a:p>
          <a:p>
            <a:pPr marL="457200" lvl="1" indent="-457200" algn="just">
              <a:buClr>
                <a:schemeClr val="tx1"/>
              </a:buClr>
              <a:buFont typeface="Arial" panose="020B0604020202020204" pitchFamily="34" charset="0"/>
              <a:buChar char="•"/>
              <a:defRPr/>
            </a:pPr>
            <a:r>
              <a:rPr lang="en-US" sz="2800" dirty="0">
                <a:solidFill>
                  <a:schemeClr val="tx1"/>
                </a:solidFill>
              </a:rPr>
              <a:t>QA (2-tier) HANA database server: 800 GB</a:t>
            </a:r>
          </a:p>
          <a:p>
            <a:pPr marL="457200" lvl="1" indent="-457200">
              <a:buClr>
                <a:schemeClr val="tx1"/>
              </a:buClr>
              <a:buFont typeface="Arial" panose="020B0604020202020204" pitchFamily="34" charset="0"/>
              <a:buChar char="•"/>
              <a:defRPr/>
            </a:pPr>
            <a:r>
              <a:rPr lang="en-US" sz="2800" dirty="0">
                <a:solidFill>
                  <a:schemeClr val="tx1"/>
                </a:solidFill>
              </a:rPr>
              <a:t>Dev, Test (both 2-tier) HANA database server(s): 256 GB</a:t>
            </a:r>
          </a:p>
          <a:p>
            <a:pPr marL="457200" lvl="1" indent="-457200">
              <a:buClr>
                <a:schemeClr val="tx1"/>
              </a:buClr>
              <a:buFont typeface="Arial" panose="020B0604020202020204" pitchFamily="34" charset="0"/>
              <a:buChar char="•"/>
              <a:defRPr/>
            </a:pPr>
            <a:r>
              <a:rPr lang="en-US" sz="2800" dirty="0">
                <a:solidFill>
                  <a:schemeClr val="tx1"/>
                </a:solidFill>
              </a:rPr>
              <a:t>Uptime – Prod: 24x7, 744 hrs/m, QA - 50 hrs/m, DEV/Test - 200 hrs/m</a:t>
            </a:r>
          </a:p>
          <a:p>
            <a:pPr lvl="0">
              <a:defRPr/>
            </a:pPr>
            <a:endParaRPr lang="en-US" sz="2500" dirty="0">
              <a:solidFill>
                <a:sysClr val="window" lastClr="FFFFFF"/>
              </a:solidFill>
            </a:endParaRPr>
          </a:p>
          <a:p>
            <a:endParaRPr lang="en-US" sz="2500" dirty="0"/>
          </a:p>
        </p:txBody>
      </p:sp>
    </p:spTree>
    <p:extLst>
      <p:ext uri="{BB962C8B-B14F-4D97-AF65-F5344CB8AC3E}">
        <p14:creationId xmlns:p14="http://schemas.microsoft.com/office/powerpoint/2010/main" val="37786223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B017A-F0F6-4318-9698-94FDF5711E62}"/>
              </a:ext>
            </a:extLst>
          </p:cNvPr>
          <p:cNvSpPr>
            <a:spLocks noGrp="1"/>
          </p:cNvSpPr>
          <p:nvPr>
            <p:ph type="title"/>
          </p:nvPr>
        </p:nvSpPr>
        <p:spPr/>
        <p:txBody>
          <a:bodyPr/>
          <a:lstStyle/>
          <a:p>
            <a:r>
              <a:rPr lang="en-US" dirty="0">
                <a:solidFill>
                  <a:schemeClr val="tx1"/>
                </a:solidFill>
              </a:rPr>
              <a:t>Customer needs (3/4)</a:t>
            </a:r>
          </a:p>
        </p:txBody>
      </p:sp>
      <p:sp>
        <p:nvSpPr>
          <p:cNvPr id="3" name="Content Placeholder 2">
            <a:extLst>
              <a:ext uri="{FF2B5EF4-FFF2-40B4-BE49-F238E27FC236}">
                <a16:creationId xmlns:a16="http://schemas.microsoft.com/office/drawing/2014/main" id="{8B3A4F32-C12B-4FE9-94AE-245F440A9A57}"/>
              </a:ext>
            </a:extLst>
          </p:cNvPr>
          <p:cNvSpPr>
            <a:spLocks noGrp="1"/>
          </p:cNvSpPr>
          <p:nvPr>
            <p:ph type="body" sz="quarter" idx="10"/>
          </p:nvPr>
        </p:nvSpPr>
        <p:spPr>
          <a:xfrm>
            <a:off x="269239" y="1189177"/>
            <a:ext cx="11838493" cy="1985641"/>
          </a:xfrm>
        </p:spPr>
        <p:txBody>
          <a:bodyPr>
            <a:noAutofit/>
          </a:bodyPr>
          <a:lstStyle/>
          <a:p>
            <a:r>
              <a:rPr lang="en-US" sz="2800" dirty="0">
                <a:solidFill>
                  <a:schemeClr val="tx1"/>
                </a:solidFill>
              </a:rPr>
              <a:t>Availability and Backup</a:t>
            </a:r>
          </a:p>
          <a:p>
            <a:pPr marL="457200" lvl="1" indent="-457200">
              <a:buClr>
                <a:schemeClr val="tx1"/>
              </a:buClr>
              <a:buFont typeface="Arial" panose="020B0604020202020204" pitchFamily="34" charset="0"/>
              <a:buChar char="•"/>
            </a:pPr>
            <a:r>
              <a:rPr lang="en-US" sz="2800" dirty="0">
                <a:solidFill>
                  <a:schemeClr val="tx1"/>
                </a:solidFill>
              </a:rPr>
              <a:t>Both HA and Non-HA options need to be proposed </a:t>
            </a:r>
          </a:p>
          <a:p>
            <a:pPr marL="457200" lvl="1" indent="-457200">
              <a:buClr>
                <a:schemeClr val="tx1"/>
              </a:buClr>
              <a:buFont typeface="Arial" panose="020B0604020202020204" pitchFamily="34" charset="0"/>
              <a:buChar char="•"/>
            </a:pPr>
            <a:r>
              <a:rPr lang="en-US" sz="2800" dirty="0">
                <a:solidFill>
                  <a:schemeClr val="tx1"/>
                </a:solidFill>
              </a:rPr>
              <a:t>With HA option, in case of server/storage issues, auto failover to complete within a few minutes, in case of a disaster recovery within 1 day</a:t>
            </a:r>
          </a:p>
          <a:p>
            <a:pPr marL="457200" lvl="1" indent="-457200">
              <a:buClr>
                <a:schemeClr val="tx1"/>
              </a:buClr>
              <a:buFont typeface="Arial" panose="020B0604020202020204" pitchFamily="34" charset="0"/>
              <a:buChar char="•"/>
            </a:pPr>
            <a:r>
              <a:rPr lang="en-US" sz="2800" dirty="0">
                <a:solidFill>
                  <a:schemeClr val="tx1"/>
                </a:solidFill>
              </a:rPr>
              <a:t>Long term backup – use reasonable backup storage in Cloud</a:t>
            </a:r>
          </a:p>
          <a:p>
            <a:pPr marL="457200" lvl="1" indent="-457200">
              <a:buClr>
                <a:schemeClr val="tx1"/>
              </a:buClr>
              <a:buFont typeface="Arial" panose="020B0604020202020204" pitchFamily="34" charset="0"/>
              <a:buChar char="•"/>
            </a:pPr>
            <a:r>
              <a:rPr lang="en-US" sz="2800" dirty="0">
                <a:solidFill>
                  <a:schemeClr val="tx1"/>
                </a:solidFill>
              </a:rPr>
              <a:t>Data loss not allowed</a:t>
            </a:r>
          </a:p>
          <a:p>
            <a:pPr marL="457200" lvl="1" indent="-457200">
              <a:buClr>
                <a:schemeClr val="tx1"/>
              </a:buClr>
              <a:buFont typeface="Arial" panose="020B0604020202020204" pitchFamily="34" charset="0"/>
              <a:buChar char="•"/>
            </a:pPr>
            <a:r>
              <a:rPr lang="en-US" sz="2800" dirty="0">
                <a:solidFill>
                  <a:schemeClr val="tx1"/>
                </a:solidFill>
              </a:rPr>
              <a:t>HANA DB log backup taken every 30 minutes</a:t>
            </a:r>
          </a:p>
          <a:p>
            <a:pPr marL="457200" lvl="1" indent="-457200">
              <a:buClr>
                <a:schemeClr val="tx1"/>
              </a:buClr>
              <a:buFont typeface="Arial" panose="020B0604020202020204" pitchFamily="34" charset="0"/>
              <a:buChar char="•"/>
            </a:pPr>
            <a:r>
              <a:rPr lang="en-US" sz="2800" dirty="0">
                <a:solidFill>
                  <a:schemeClr val="tx1"/>
                </a:solidFill>
              </a:rPr>
              <a:t>DB log backup to be kept for 1 day (DB restore to be fast)</a:t>
            </a:r>
          </a:p>
          <a:p>
            <a:pPr marL="457200" lvl="1" indent="-457200">
              <a:buClr>
                <a:schemeClr val="tx1"/>
              </a:buClr>
              <a:buFont typeface="Arial" panose="020B0604020202020204" pitchFamily="34" charset="0"/>
              <a:buChar char="•"/>
            </a:pPr>
            <a:r>
              <a:rPr lang="en-US" sz="2800" dirty="0">
                <a:solidFill>
                  <a:schemeClr val="tx1"/>
                </a:solidFill>
              </a:rPr>
              <a:t>HANA DB full backup every night</a:t>
            </a:r>
          </a:p>
          <a:p>
            <a:pPr marL="457200" lvl="1" indent="-457200">
              <a:buClr>
                <a:schemeClr val="tx1"/>
              </a:buClr>
              <a:buFont typeface="Arial" panose="020B0604020202020204" pitchFamily="34" charset="0"/>
              <a:buChar char="•"/>
            </a:pPr>
            <a:r>
              <a:rPr lang="en-US" sz="2800" dirty="0">
                <a:solidFill>
                  <a:schemeClr val="tx1"/>
                </a:solidFill>
              </a:rPr>
              <a:t>Daily HANA DB full backup to be retained for 1 month</a:t>
            </a:r>
          </a:p>
          <a:p>
            <a:pPr marL="457200" lvl="1" indent="-457200">
              <a:buClr>
                <a:schemeClr val="tx1"/>
              </a:buClr>
              <a:buFont typeface="Arial" panose="020B0604020202020204" pitchFamily="34" charset="0"/>
              <a:buChar char="•"/>
            </a:pPr>
            <a:r>
              <a:rPr lang="en-US" sz="2800" dirty="0">
                <a:solidFill>
                  <a:schemeClr val="tx1"/>
                </a:solidFill>
              </a:rPr>
              <a:t>Monthly HANA DB full backup for 1 year, annual for 3 years</a:t>
            </a:r>
          </a:p>
        </p:txBody>
      </p:sp>
    </p:spTree>
    <p:extLst>
      <p:ext uri="{BB962C8B-B14F-4D97-AF65-F5344CB8AC3E}">
        <p14:creationId xmlns:p14="http://schemas.microsoft.com/office/powerpoint/2010/main" val="1537892642"/>
      </p:ext>
    </p:extLst>
  </p:cSld>
  <p:clrMapOvr>
    <a:masterClrMapping/>
  </p:clrMapOvr>
  <p:transition>
    <p:fade/>
  </p:transition>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4816</Words>
  <Application>Microsoft Office PowerPoint</Application>
  <PresentationFormat>Widescreen</PresentationFormat>
  <Paragraphs>796</Paragraphs>
  <Slides>37</Slides>
  <Notes>37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Calibri</vt:lpstr>
      <vt:lpstr>Consolas</vt:lpstr>
      <vt:lpstr>Segoe UI</vt:lpstr>
      <vt:lpstr>Segoe UI Light</vt:lpstr>
      <vt:lpstr>Segoe UI Semilight</vt:lpstr>
      <vt:lpstr>Wingdings</vt:lpstr>
      <vt:lpstr>2_Server and Cloud 2013</vt:lpstr>
      <vt:lpstr>C+E Readiness Template</vt:lpstr>
      <vt:lpstr>SAP HANA on Azure</vt:lpstr>
      <vt:lpstr>Abstract and learning objectives</vt:lpstr>
      <vt:lpstr>Step 1: Review the customer case study</vt:lpstr>
      <vt:lpstr>Customer situation </vt:lpstr>
      <vt:lpstr>Customer situation </vt:lpstr>
      <vt:lpstr>Customer needs </vt:lpstr>
      <vt:lpstr>Customer needs (1/4)</vt:lpstr>
      <vt:lpstr>Customer needs (2/4)</vt:lpstr>
      <vt:lpstr>Customer needs (3/4)</vt:lpstr>
      <vt:lpstr>Customer needs (4/4)</vt:lpstr>
      <vt:lpstr>Customer questions and objections </vt:lpstr>
      <vt:lpstr>Common scenarios </vt:lpstr>
      <vt:lpstr>Step 2: Design the solution</vt:lpstr>
      <vt:lpstr>Step 3: Present the solution</vt:lpstr>
      <vt:lpstr>Wrap-up</vt:lpstr>
      <vt:lpstr>Preferred target audience </vt:lpstr>
      <vt:lpstr>Preferred solution </vt:lpstr>
      <vt:lpstr>BW on HANA without HA</vt:lpstr>
      <vt:lpstr>Cost: BW on HANA without HA</vt:lpstr>
      <vt:lpstr>BW on HANA with HA</vt:lpstr>
      <vt:lpstr>Cost: BW on HANA with HA</vt:lpstr>
      <vt:lpstr>SAP HANA HA on Azure VMs Setup Sequence</vt:lpstr>
      <vt:lpstr>SAP HANA HA on Azure VMs Setup Sequence – detailed </vt:lpstr>
      <vt:lpstr>SAP HANA HA on Azure VMs Setup Sequence – (continued)</vt:lpstr>
      <vt:lpstr>S/4HANA, BW on HANA, HANA Enterprise, Side Car – VM with HA/DR </vt:lpstr>
      <vt:lpstr>Preferred objections handling </vt:lpstr>
      <vt:lpstr>Preferred objections handling </vt:lpstr>
      <vt:lpstr>Preferred objections handling </vt:lpstr>
      <vt:lpstr>Preferred objections handling </vt:lpstr>
      <vt:lpstr>Customer quote </vt:lpstr>
      <vt:lpstr>PowerPoint Presentation</vt:lpstr>
      <vt:lpstr>Appendix slides</vt:lpstr>
      <vt:lpstr>SAP HANA Hardware Configuration Check Tool (HWCCT)  – KPIs for Storage (Production)</vt:lpstr>
      <vt:lpstr>SAP HANA Storage Layout  (TDI Best Practice)</vt:lpstr>
      <vt:lpstr>Premium Storage KPIs &amp; Cost</vt:lpstr>
      <vt:lpstr>Downtime Minimized Migration (DMO/SUM) to Azure/HANA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2018-03-01T17:48:59Z</dcterms:created>
  <dcterms:modified xsi:type="dcterms:W3CDTF">2018-10-10T22:14:35Z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v-tamat@microsoft.com</vt:lpwstr>
  </property>
  <property fmtid="{D5CDD505-2E9C-101B-9397-08002B2CF9AE}" pid="5" name="MSIP_Label_f42aa342-8706-4288-bd11-ebb85995028c_SetDate">
    <vt:lpwstr>2018-03-01T19:18:17.0747291Z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